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8" r:id="rId2"/>
    <p:sldId id="285" r:id="rId3"/>
    <p:sldId id="286" r:id="rId4"/>
    <p:sldId id="288" r:id="rId5"/>
    <p:sldId id="290" r:id="rId6"/>
    <p:sldId id="256" r:id="rId7"/>
    <p:sldId id="257" r:id="rId8"/>
    <p:sldId id="258" r:id="rId9"/>
    <p:sldId id="259" r:id="rId10"/>
    <p:sldId id="260" r:id="rId11"/>
    <p:sldId id="261" r:id="rId12"/>
    <p:sldId id="262" r:id="rId13"/>
    <p:sldId id="263" r:id="rId14"/>
    <p:sldId id="265" r:id="rId15"/>
    <p:sldId id="266" r:id="rId16"/>
    <p:sldId id="267" r:id="rId17"/>
    <p:sldId id="292" r:id="rId18"/>
    <p:sldId id="291" r:id="rId19"/>
    <p:sldId id="293" r:id="rId20"/>
    <p:sldId id="294" r:id="rId21"/>
    <p:sldId id="268" r:id="rId22"/>
    <p:sldId id="296" r:id="rId23"/>
    <p:sldId id="269" r:id="rId24"/>
    <p:sldId id="270" r:id="rId25"/>
    <p:sldId id="271" r:id="rId26"/>
    <p:sldId id="272" r:id="rId27"/>
    <p:sldId id="273" r:id="rId28"/>
    <p:sldId id="274" r:id="rId29"/>
    <p:sldId id="297" r:id="rId30"/>
    <p:sldId id="283" r:id="rId31"/>
    <p:sldId id="29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7" autoAdjust="0"/>
    <p:restoredTop sz="85928" autoAdjust="0"/>
  </p:normalViewPr>
  <p:slideViewPr>
    <p:cSldViewPr snapToGrid="0">
      <p:cViewPr>
        <p:scale>
          <a:sx n="66" d="100"/>
          <a:sy n="66" d="100"/>
        </p:scale>
        <p:origin x="562"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FF8A60-DC66-49A8-B8A8-0E8189886E4B}" type="datetimeFigureOut">
              <a:rPr lang="en-US" smtClean="0"/>
              <a:t>3/17/2022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DC6FB2-2295-4E58-9527-C25D915C0F0F}" type="slidenum">
              <a:rPr lang="en-US" smtClean="0"/>
              <a:t>‹#›</a:t>
            </a:fld>
            <a:endParaRPr lang="en-US"/>
          </a:p>
        </p:txBody>
      </p:sp>
    </p:spTree>
    <p:extLst>
      <p:ext uri="{BB962C8B-B14F-4D97-AF65-F5344CB8AC3E}">
        <p14:creationId xmlns:p14="http://schemas.microsoft.com/office/powerpoint/2010/main" val="2377099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explore how oceans move! We prepared three fun experiments to investigate this question. You will need your hands-out for today and the paper bag that has an yellow sticker and the number 1 on it. Something very important about this activity is that we will need cold and warm water. Make sure you are careful to not drop water on your device! Also, ask someone to heat water for you – do not do it yourself, be careful! We will now divide ourselves in breakout-rooms to do the experiments. We will have a cool scientist in each breakout room with you to guide you throughout the activity. After we all finish the experiments we will re-group here! </a:t>
            </a:r>
          </a:p>
        </p:txBody>
      </p:sp>
      <p:sp>
        <p:nvSpPr>
          <p:cNvPr id="4" name="Slide Number Placeholder 3"/>
          <p:cNvSpPr>
            <a:spLocks noGrp="1"/>
          </p:cNvSpPr>
          <p:nvPr>
            <p:ph type="sldNum" sz="quarter" idx="5"/>
          </p:nvPr>
        </p:nvSpPr>
        <p:spPr/>
        <p:txBody>
          <a:bodyPr/>
          <a:lstStyle/>
          <a:p>
            <a:fld id="{1ADC6FB2-2295-4E58-9527-C25D915C0F0F}" type="slidenum">
              <a:rPr lang="en-US" smtClean="0"/>
              <a:t>1</a:t>
            </a:fld>
            <a:endParaRPr lang="en-US"/>
          </a:p>
        </p:txBody>
      </p:sp>
    </p:spTree>
    <p:extLst>
      <p:ext uri="{BB962C8B-B14F-4D97-AF65-F5344CB8AC3E}">
        <p14:creationId xmlns:p14="http://schemas.microsoft.com/office/powerpoint/2010/main" val="148890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it works? </a:t>
            </a:r>
            <a:r>
              <a:rPr lang="en-US" sz="1200" dirty="0">
                <a:latin typeface="Ink Free" panose="03080402000500000000" pitchFamily="66" charset="0"/>
              </a:rPr>
              <a:t>As you release the water from the paper cups into the plastic tray, you will learn that cold waters are denser than warm waters, because once the colored flows meet, the cold water will flow downwards and the warm water will flow upwards.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Gif: https://www.youtube.com/watch?v=p4pWafuvdrY</a:t>
            </a:r>
          </a:p>
          <a:p>
            <a:endParaRPr lang="en-US" dirty="0"/>
          </a:p>
        </p:txBody>
      </p:sp>
      <p:sp>
        <p:nvSpPr>
          <p:cNvPr id="4" name="Slide Number Placeholder 3"/>
          <p:cNvSpPr>
            <a:spLocks noGrp="1"/>
          </p:cNvSpPr>
          <p:nvPr>
            <p:ph type="sldNum" sz="quarter" idx="5"/>
          </p:nvPr>
        </p:nvSpPr>
        <p:spPr/>
        <p:txBody>
          <a:bodyPr/>
          <a:lstStyle/>
          <a:p>
            <a:fld id="{1ADC6FB2-2295-4E58-9527-C25D915C0F0F}" type="slidenum">
              <a:rPr lang="en-US" smtClean="0"/>
              <a:t>20</a:t>
            </a:fld>
            <a:endParaRPr lang="en-US"/>
          </a:p>
        </p:txBody>
      </p:sp>
    </p:spTree>
    <p:extLst>
      <p:ext uri="{BB962C8B-B14F-4D97-AF65-F5344CB8AC3E}">
        <p14:creationId xmlns:p14="http://schemas.microsoft.com/office/powerpoint/2010/main" val="1594003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it works? </a:t>
            </a:r>
            <a:r>
              <a:rPr lang="en-US" sz="1200" dirty="0">
                <a:latin typeface="Ink Free" panose="03080402000500000000" pitchFamily="66" charset="0"/>
              </a:rPr>
              <a:t>As you release the water from the paper cups into the plastic tray, you will learn that cold waters are denser than warm waters, because once the colored flows meet, the cold water will flow downwards and the warm water will flow upwards.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Gif: https://www.youtube.com/watch?v=p4pWafuvdrY</a:t>
            </a:r>
          </a:p>
          <a:p>
            <a:endParaRPr lang="en-US" dirty="0"/>
          </a:p>
        </p:txBody>
      </p:sp>
      <p:sp>
        <p:nvSpPr>
          <p:cNvPr id="4" name="Slide Number Placeholder 3"/>
          <p:cNvSpPr>
            <a:spLocks noGrp="1"/>
          </p:cNvSpPr>
          <p:nvPr>
            <p:ph type="sldNum" sz="quarter" idx="5"/>
          </p:nvPr>
        </p:nvSpPr>
        <p:spPr/>
        <p:txBody>
          <a:bodyPr/>
          <a:lstStyle/>
          <a:p>
            <a:fld id="{1ADC6FB2-2295-4E58-9527-C25D915C0F0F}" type="slidenum">
              <a:rPr lang="en-US" smtClean="0"/>
              <a:t>21</a:t>
            </a:fld>
            <a:endParaRPr lang="en-US"/>
          </a:p>
        </p:txBody>
      </p:sp>
    </p:spTree>
    <p:extLst>
      <p:ext uri="{BB962C8B-B14F-4D97-AF65-F5344CB8AC3E}">
        <p14:creationId xmlns:p14="http://schemas.microsoft.com/office/powerpoint/2010/main" val="1476921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dirty="0">
                <a:effectLst>
                  <a:outerShdw blurRad="38100" dist="38100" dir="2700000" algn="tl">
                    <a:srgbClr val="000000">
                      <a:alpha val="43137"/>
                    </a:srgbClr>
                  </a:outerShdw>
                </a:effectLst>
                <a:latin typeface="Ink Free" panose="03080402000500000000" pitchFamily="66" charset="0"/>
              </a:rPr>
              <a:t>How it works? </a:t>
            </a:r>
            <a:r>
              <a:rPr lang="en-US" sz="1200" dirty="0">
                <a:latin typeface="Ink Free" panose="03080402000500000000" pitchFamily="66" charset="0"/>
              </a:rPr>
              <a:t>As you place the ducks in cups with different waters (freshwater versus saltwater), you will learn that the saltwater is denser than the freshwater, since the ducks will float in one cup and sink in the other. </a:t>
            </a:r>
          </a:p>
          <a:p>
            <a:r>
              <a:rPr lang="en-US" dirty="0"/>
              <a:t>Gif: https://www.youtube.com/watch?v=p4pWafuvdrY</a:t>
            </a:r>
          </a:p>
        </p:txBody>
      </p:sp>
      <p:sp>
        <p:nvSpPr>
          <p:cNvPr id="4" name="Slide Number Placeholder 3"/>
          <p:cNvSpPr>
            <a:spLocks noGrp="1"/>
          </p:cNvSpPr>
          <p:nvPr>
            <p:ph type="sldNum" sz="quarter" idx="5"/>
          </p:nvPr>
        </p:nvSpPr>
        <p:spPr/>
        <p:txBody>
          <a:bodyPr/>
          <a:lstStyle/>
          <a:p>
            <a:fld id="{1ADC6FB2-2295-4E58-9527-C25D915C0F0F}" type="slidenum">
              <a:rPr lang="en-US" smtClean="0"/>
              <a:t>22</a:t>
            </a:fld>
            <a:endParaRPr lang="en-US"/>
          </a:p>
        </p:txBody>
      </p:sp>
    </p:spTree>
    <p:extLst>
      <p:ext uri="{BB962C8B-B14F-4D97-AF65-F5344CB8AC3E}">
        <p14:creationId xmlns:p14="http://schemas.microsoft.com/office/powerpoint/2010/main" val="45063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nk Free" panose="03080402000500000000" pitchFamily="66" charset="0"/>
              </a:rPr>
              <a:t>As you know, cold water is heavier than warm water. For this reason, the cold water stays at the bottom of the cup. Blowing through the straw creates whirl, bringing the cold water near the surface.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Gif: https://www.youtube.com/watch?v=p4pWafuvdrY</a:t>
            </a:r>
          </a:p>
          <a:p>
            <a:endParaRPr lang="en-US" dirty="0"/>
          </a:p>
        </p:txBody>
      </p:sp>
      <p:sp>
        <p:nvSpPr>
          <p:cNvPr id="4" name="Slide Number Placeholder 3"/>
          <p:cNvSpPr>
            <a:spLocks noGrp="1"/>
          </p:cNvSpPr>
          <p:nvPr>
            <p:ph type="sldNum" sz="quarter" idx="5"/>
          </p:nvPr>
        </p:nvSpPr>
        <p:spPr/>
        <p:txBody>
          <a:bodyPr/>
          <a:lstStyle/>
          <a:p>
            <a:fld id="{1ADC6FB2-2295-4E58-9527-C25D915C0F0F}" type="slidenum">
              <a:rPr lang="en-US" smtClean="0"/>
              <a:t>28</a:t>
            </a:fld>
            <a:endParaRPr lang="en-US"/>
          </a:p>
        </p:txBody>
      </p:sp>
    </p:spTree>
    <p:extLst>
      <p:ext uri="{BB962C8B-B14F-4D97-AF65-F5344CB8AC3E}">
        <p14:creationId xmlns:p14="http://schemas.microsoft.com/office/powerpoint/2010/main" val="3363457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nk Free" panose="03080402000500000000" pitchFamily="66" charset="0"/>
              </a:rPr>
              <a:t>As you know, cold water is heavier than warm water. For this reason, the cold water stays at the bottom of the cup. Blowing through the straw creates whirl, bringing the cold water near the surface.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Gif: https://www.youtube.com/watch?v=p4pWafuvdrY</a:t>
            </a:r>
          </a:p>
          <a:p>
            <a:endParaRPr lang="en-US" dirty="0"/>
          </a:p>
        </p:txBody>
      </p:sp>
      <p:sp>
        <p:nvSpPr>
          <p:cNvPr id="4" name="Slide Number Placeholder 3"/>
          <p:cNvSpPr>
            <a:spLocks noGrp="1"/>
          </p:cNvSpPr>
          <p:nvPr>
            <p:ph type="sldNum" sz="quarter" idx="5"/>
          </p:nvPr>
        </p:nvSpPr>
        <p:spPr/>
        <p:txBody>
          <a:bodyPr/>
          <a:lstStyle/>
          <a:p>
            <a:fld id="{1ADC6FB2-2295-4E58-9527-C25D915C0F0F}" type="slidenum">
              <a:rPr lang="en-US" smtClean="0"/>
              <a:t>29</a:t>
            </a:fld>
            <a:endParaRPr lang="en-US"/>
          </a:p>
        </p:txBody>
      </p:sp>
    </p:spTree>
    <p:extLst>
      <p:ext uri="{BB962C8B-B14F-4D97-AF65-F5344CB8AC3E}">
        <p14:creationId xmlns:p14="http://schemas.microsoft.com/office/powerpoint/2010/main" val="1200911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Gif: https://www.youtube.com/watch?v=p4pWafuvdrY</a:t>
            </a:r>
          </a:p>
          <a:p>
            <a:endParaRPr lang="en-US" dirty="0"/>
          </a:p>
        </p:txBody>
      </p:sp>
      <p:sp>
        <p:nvSpPr>
          <p:cNvPr id="4" name="Slide Number Placeholder 3"/>
          <p:cNvSpPr>
            <a:spLocks noGrp="1"/>
          </p:cNvSpPr>
          <p:nvPr>
            <p:ph type="sldNum" sz="quarter" idx="5"/>
          </p:nvPr>
        </p:nvSpPr>
        <p:spPr/>
        <p:txBody>
          <a:bodyPr/>
          <a:lstStyle/>
          <a:p>
            <a:fld id="{1ADC6FB2-2295-4E58-9527-C25D915C0F0F}" type="slidenum">
              <a:rPr lang="en-US" smtClean="0"/>
              <a:t>30</a:t>
            </a:fld>
            <a:endParaRPr lang="en-US"/>
          </a:p>
        </p:txBody>
      </p:sp>
    </p:spTree>
    <p:extLst>
      <p:ext uri="{BB962C8B-B14F-4D97-AF65-F5344CB8AC3E}">
        <p14:creationId xmlns:p14="http://schemas.microsoft.com/office/powerpoint/2010/main" val="12343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explore how oceans move! We prepared three fun experiments to investigate this question. You will need your hands-out for today and the paper bag that has an yellow sticker and the number 1 on it. Something very important about this activity is that we will need cold and warm water. Make sure you are careful to not drop water on your device! Also, ask someone to heat water for you – do not do it yourself, be careful! We will now divide ourselves in breakout-rooms to do the experiments. We will have a cool scientist in each breakout room with you to guide you throughout the activity. After we all finish the experiments we will re-group here! </a:t>
            </a:r>
          </a:p>
        </p:txBody>
      </p:sp>
      <p:sp>
        <p:nvSpPr>
          <p:cNvPr id="4" name="Slide Number Placeholder 3"/>
          <p:cNvSpPr>
            <a:spLocks noGrp="1"/>
          </p:cNvSpPr>
          <p:nvPr>
            <p:ph type="sldNum" sz="quarter" idx="5"/>
          </p:nvPr>
        </p:nvSpPr>
        <p:spPr/>
        <p:txBody>
          <a:bodyPr/>
          <a:lstStyle/>
          <a:p>
            <a:fld id="{1ADC6FB2-2295-4E58-9527-C25D915C0F0F}" type="slidenum">
              <a:rPr lang="en-US" smtClean="0"/>
              <a:t>31</a:t>
            </a:fld>
            <a:endParaRPr lang="en-US"/>
          </a:p>
        </p:txBody>
      </p:sp>
    </p:spTree>
    <p:extLst>
      <p:ext uri="{BB962C8B-B14F-4D97-AF65-F5344CB8AC3E}">
        <p14:creationId xmlns:p14="http://schemas.microsoft.com/office/powerpoint/2010/main" val="143911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https://www.eurekalert.org/multimedia/684859</a:t>
            </a:r>
          </a:p>
          <a:p>
            <a:r>
              <a:rPr lang="en-US" dirty="0"/>
              <a:t>To show ocean circulation check “Perpetual ocean” from NASA: https://www.youtube.com/watch?v=CCmTY0PKGDs&amp;t=2s</a:t>
            </a:r>
          </a:p>
        </p:txBody>
      </p:sp>
      <p:sp>
        <p:nvSpPr>
          <p:cNvPr id="4" name="Slide Number Placeholder 3"/>
          <p:cNvSpPr>
            <a:spLocks noGrp="1"/>
          </p:cNvSpPr>
          <p:nvPr>
            <p:ph type="sldNum" sz="quarter" idx="5"/>
          </p:nvPr>
        </p:nvSpPr>
        <p:spPr/>
        <p:txBody>
          <a:bodyPr/>
          <a:lstStyle/>
          <a:p>
            <a:fld id="{1ADC6FB2-2295-4E58-9527-C25D915C0F0F}" type="slidenum">
              <a:rPr lang="en-US" smtClean="0"/>
              <a:t>2</a:t>
            </a:fld>
            <a:endParaRPr lang="en-US"/>
          </a:p>
        </p:txBody>
      </p:sp>
    </p:spTree>
    <p:extLst>
      <p:ext uri="{BB962C8B-B14F-4D97-AF65-F5344CB8AC3E}">
        <p14:creationId xmlns:p14="http://schemas.microsoft.com/office/powerpoint/2010/main" val="101175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Gif from “Perpetual ocean” from NASA: https://www.youtube.com/watch?v=CCmTY0PKGDs&amp;t=2s</a:t>
            </a:r>
          </a:p>
        </p:txBody>
      </p:sp>
      <p:sp>
        <p:nvSpPr>
          <p:cNvPr id="4" name="Slide Number Placeholder 3"/>
          <p:cNvSpPr>
            <a:spLocks noGrp="1"/>
          </p:cNvSpPr>
          <p:nvPr>
            <p:ph type="sldNum" sz="quarter" idx="5"/>
          </p:nvPr>
        </p:nvSpPr>
        <p:spPr/>
        <p:txBody>
          <a:bodyPr/>
          <a:lstStyle/>
          <a:p>
            <a:fld id="{1ADC6FB2-2295-4E58-9527-C25D915C0F0F}" type="slidenum">
              <a:rPr lang="en-US" smtClean="0"/>
              <a:t>3</a:t>
            </a:fld>
            <a:endParaRPr lang="en-US"/>
          </a:p>
        </p:txBody>
      </p:sp>
    </p:spTree>
    <p:extLst>
      <p:ext uri="{BB962C8B-B14F-4D97-AF65-F5344CB8AC3E}">
        <p14:creationId xmlns:p14="http://schemas.microsoft.com/office/powerpoint/2010/main" val="39220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Gif: https://www.youtube.com/watch?v=p4pWafuvdrY</a:t>
            </a:r>
          </a:p>
        </p:txBody>
      </p:sp>
      <p:sp>
        <p:nvSpPr>
          <p:cNvPr id="4" name="Slide Number Placeholder 3"/>
          <p:cNvSpPr>
            <a:spLocks noGrp="1"/>
          </p:cNvSpPr>
          <p:nvPr>
            <p:ph type="sldNum" sz="quarter" idx="5"/>
          </p:nvPr>
        </p:nvSpPr>
        <p:spPr/>
        <p:txBody>
          <a:bodyPr/>
          <a:lstStyle/>
          <a:p>
            <a:fld id="{1ADC6FB2-2295-4E58-9527-C25D915C0F0F}" type="slidenum">
              <a:rPr lang="en-US" smtClean="0"/>
              <a:t>4</a:t>
            </a:fld>
            <a:endParaRPr lang="en-US"/>
          </a:p>
        </p:txBody>
      </p:sp>
    </p:spTree>
    <p:extLst>
      <p:ext uri="{BB962C8B-B14F-4D97-AF65-F5344CB8AC3E}">
        <p14:creationId xmlns:p14="http://schemas.microsoft.com/office/powerpoint/2010/main" val="296332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Gif: https://www.youtube.com/watch?v=p4pWafuvdrY</a:t>
            </a:r>
          </a:p>
        </p:txBody>
      </p:sp>
      <p:sp>
        <p:nvSpPr>
          <p:cNvPr id="4" name="Slide Number Placeholder 3"/>
          <p:cNvSpPr>
            <a:spLocks noGrp="1"/>
          </p:cNvSpPr>
          <p:nvPr>
            <p:ph type="sldNum" sz="quarter" idx="5"/>
          </p:nvPr>
        </p:nvSpPr>
        <p:spPr/>
        <p:txBody>
          <a:bodyPr/>
          <a:lstStyle/>
          <a:p>
            <a:fld id="{1ADC6FB2-2295-4E58-9527-C25D915C0F0F}" type="slidenum">
              <a:rPr lang="en-US" smtClean="0"/>
              <a:t>5</a:t>
            </a:fld>
            <a:endParaRPr lang="en-US"/>
          </a:p>
        </p:txBody>
      </p:sp>
    </p:spTree>
    <p:extLst>
      <p:ext uri="{BB962C8B-B14F-4D97-AF65-F5344CB8AC3E}">
        <p14:creationId xmlns:p14="http://schemas.microsoft.com/office/powerpoint/2010/main" val="957747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dirty="0">
                <a:effectLst>
                  <a:outerShdw blurRad="38100" dist="38100" dir="2700000" algn="tl">
                    <a:srgbClr val="000000">
                      <a:alpha val="43137"/>
                    </a:srgbClr>
                  </a:outerShdw>
                </a:effectLst>
                <a:latin typeface="Ink Free" panose="03080402000500000000" pitchFamily="66" charset="0"/>
              </a:rPr>
              <a:t>How it works? </a:t>
            </a:r>
            <a:r>
              <a:rPr lang="en-US" sz="1200" dirty="0">
                <a:latin typeface="Ink Free" panose="03080402000500000000" pitchFamily="66" charset="0"/>
              </a:rPr>
              <a:t>As you place the ducks in cups with different waters (freshwater versus saltwater), you will learn that the saltwater is denser than the freshwater, since the ducks will float in one cup and sink in the other. </a:t>
            </a:r>
          </a:p>
          <a:p>
            <a:r>
              <a:rPr lang="en-US" dirty="0"/>
              <a:t>Gif: https://www.youtube.com/watch?v=p4pWafuvdrY</a:t>
            </a:r>
          </a:p>
        </p:txBody>
      </p:sp>
      <p:sp>
        <p:nvSpPr>
          <p:cNvPr id="4" name="Slide Number Placeholder 3"/>
          <p:cNvSpPr>
            <a:spLocks noGrp="1"/>
          </p:cNvSpPr>
          <p:nvPr>
            <p:ph type="sldNum" sz="quarter" idx="5"/>
          </p:nvPr>
        </p:nvSpPr>
        <p:spPr/>
        <p:txBody>
          <a:bodyPr/>
          <a:lstStyle/>
          <a:p>
            <a:fld id="{1ADC6FB2-2295-4E58-9527-C25D915C0F0F}" type="slidenum">
              <a:rPr lang="en-US" smtClean="0"/>
              <a:t>11</a:t>
            </a:fld>
            <a:endParaRPr lang="en-US"/>
          </a:p>
        </p:txBody>
      </p:sp>
    </p:spTree>
    <p:extLst>
      <p:ext uri="{BB962C8B-B14F-4D97-AF65-F5344CB8AC3E}">
        <p14:creationId xmlns:p14="http://schemas.microsoft.com/office/powerpoint/2010/main" val="3219067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dirty="0">
                <a:effectLst>
                  <a:outerShdw blurRad="38100" dist="38100" dir="2700000" algn="tl">
                    <a:srgbClr val="000000">
                      <a:alpha val="43137"/>
                    </a:srgbClr>
                  </a:outerShdw>
                </a:effectLst>
                <a:latin typeface="Ink Free" panose="03080402000500000000" pitchFamily="66" charset="0"/>
              </a:rPr>
              <a:t>How it works? </a:t>
            </a:r>
            <a:r>
              <a:rPr lang="en-US" sz="1200" dirty="0">
                <a:latin typeface="Ink Free" panose="03080402000500000000" pitchFamily="66" charset="0"/>
              </a:rPr>
              <a:t>As you place the ducks in cups with different waters (freshwater versus saltwater), you will learn that the saltwater is denser than the freshwater, since the ducks will float in one cup and sink in the other. </a:t>
            </a:r>
          </a:p>
          <a:p>
            <a:r>
              <a:rPr lang="en-US" dirty="0"/>
              <a:t>Gif: https://www.youtube.com/watch?v=p4pWafuvdrY</a:t>
            </a:r>
          </a:p>
        </p:txBody>
      </p:sp>
      <p:sp>
        <p:nvSpPr>
          <p:cNvPr id="4" name="Slide Number Placeholder 3"/>
          <p:cNvSpPr>
            <a:spLocks noGrp="1"/>
          </p:cNvSpPr>
          <p:nvPr>
            <p:ph type="sldNum" sz="quarter" idx="5"/>
          </p:nvPr>
        </p:nvSpPr>
        <p:spPr/>
        <p:txBody>
          <a:bodyPr/>
          <a:lstStyle/>
          <a:p>
            <a:fld id="{1ADC6FB2-2295-4E58-9527-C25D915C0F0F}" type="slidenum">
              <a:rPr lang="en-US" smtClean="0"/>
              <a:t>17</a:t>
            </a:fld>
            <a:endParaRPr lang="en-US"/>
          </a:p>
        </p:txBody>
      </p:sp>
    </p:spTree>
    <p:extLst>
      <p:ext uri="{BB962C8B-B14F-4D97-AF65-F5344CB8AC3E}">
        <p14:creationId xmlns:p14="http://schemas.microsoft.com/office/powerpoint/2010/main" val="3881012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dirty="0">
                <a:effectLst>
                  <a:outerShdw blurRad="38100" dist="38100" dir="2700000" algn="tl">
                    <a:srgbClr val="000000">
                      <a:alpha val="43137"/>
                    </a:srgbClr>
                  </a:outerShdw>
                </a:effectLst>
                <a:latin typeface="Ink Free" panose="03080402000500000000" pitchFamily="66" charset="0"/>
              </a:rPr>
              <a:t>How it works? </a:t>
            </a:r>
            <a:r>
              <a:rPr lang="en-US" sz="1200" dirty="0">
                <a:latin typeface="Ink Free" panose="03080402000500000000" pitchFamily="66" charset="0"/>
              </a:rPr>
              <a:t>As you place the ducks in cups with different waters (freshwater versus saltwater), you will learn that the saltwater is denser than the freshwater, since the ducks will float in one cup and sink in the other. </a:t>
            </a:r>
          </a:p>
          <a:p>
            <a:r>
              <a:rPr lang="en-US" dirty="0"/>
              <a:t>Gif: https://www.youtube.com/watch?v=p4pWafuvdrY</a:t>
            </a:r>
          </a:p>
        </p:txBody>
      </p:sp>
      <p:sp>
        <p:nvSpPr>
          <p:cNvPr id="4" name="Slide Number Placeholder 3"/>
          <p:cNvSpPr>
            <a:spLocks noGrp="1"/>
          </p:cNvSpPr>
          <p:nvPr>
            <p:ph type="sldNum" sz="quarter" idx="5"/>
          </p:nvPr>
        </p:nvSpPr>
        <p:spPr/>
        <p:txBody>
          <a:bodyPr/>
          <a:lstStyle/>
          <a:p>
            <a:fld id="{1ADC6FB2-2295-4E58-9527-C25D915C0F0F}" type="slidenum">
              <a:rPr lang="en-US" smtClean="0"/>
              <a:t>18</a:t>
            </a:fld>
            <a:endParaRPr lang="en-US"/>
          </a:p>
        </p:txBody>
      </p:sp>
    </p:spTree>
    <p:extLst>
      <p:ext uri="{BB962C8B-B14F-4D97-AF65-F5344CB8AC3E}">
        <p14:creationId xmlns:p14="http://schemas.microsoft.com/office/powerpoint/2010/main" val="2173245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it works? </a:t>
            </a:r>
            <a:r>
              <a:rPr lang="en-US" sz="1200" dirty="0">
                <a:latin typeface="Ink Free" panose="03080402000500000000" pitchFamily="66" charset="0"/>
              </a:rPr>
              <a:t>As you release the water from the paper cups into the plastic tray, you will learn that cold waters are denser than warm waters, because once the colored flows meet, the cold water will flow downwards and the warm water will flow upwards.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Gif: https://www.youtube.com/watch?v=p4pWafuvdrY</a:t>
            </a:r>
          </a:p>
          <a:p>
            <a:endParaRPr lang="en-US" dirty="0"/>
          </a:p>
        </p:txBody>
      </p:sp>
      <p:sp>
        <p:nvSpPr>
          <p:cNvPr id="4" name="Slide Number Placeholder 3"/>
          <p:cNvSpPr>
            <a:spLocks noGrp="1"/>
          </p:cNvSpPr>
          <p:nvPr>
            <p:ph type="sldNum" sz="quarter" idx="5"/>
          </p:nvPr>
        </p:nvSpPr>
        <p:spPr/>
        <p:txBody>
          <a:bodyPr/>
          <a:lstStyle/>
          <a:p>
            <a:fld id="{1ADC6FB2-2295-4E58-9527-C25D915C0F0F}" type="slidenum">
              <a:rPr lang="en-US" smtClean="0"/>
              <a:t>19</a:t>
            </a:fld>
            <a:endParaRPr lang="en-US"/>
          </a:p>
        </p:txBody>
      </p:sp>
    </p:spTree>
    <p:extLst>
      <p:ext uri="{BB962C8B-B14F-4D97-AF65-F5344CB8AC3E}">
        <p14:creationId xmlns:p14="http://schemas.microsoft.com/office/powerpoint/2010/main" val="308830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EA27-CE00-471F-97EA-5D0D05370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BF1DCF-71D7-47E3-BC3B-9E66EFEDA6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4B5A93-F6D2-4CAB-A92B-03EECC46DAC0}"/>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5" name="Footer Placeholder 4">
            <a:extLst>
              <a:ext uri="{FF2B5EF4-FFF2-40B4-BE49-F238E27FC236}">
                <a16:creationId xmlns:a16="http://schemas.microsoft.com/office/drawing/2014/main" id="{2BB2F9C6-8BA2-4A1D-9567-AD5F228D2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0CF9B-11DB-4D6A-95DE-A85231181711}"/>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1754613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F8304-9273-448C-B1AF-0A3B7D35A9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252AD-2673-4FA2-9DC4-D9327749F5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71239F-1348-45A2-B4A5-8E7D67643F80}"/>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5" name="Footer Placeholder 4">
            <a:extLst>
              <a:ext uri="{FF2B5EF4-FFF2-40B4-BE49-F238E27FC236}">
                <a16:creationId xmlns:a16="http://schemas.microsoft.com/office/drawing/2014/main" id="{4A678176-C7DF-46D3-92D1-C381F9F08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AFB6D-F5C1-47E8-988E-A1F0298B683D}"/>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4178887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C529B-881A-4CFF-BAA3-F04121D38F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602B5C-525B-419A-B009-516AA590A3D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EA7EA-8810-4B96-AE8F-3ED5A2998B78}"/>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5" name="Footer Placeholder 4">
            <a:extLst>
              <a:ext uri="{FF2B5EF4-FFF2-40B4-BE49-F238E27FC236}">
                <a16:creationId xmlns:a16="http://schemas.microsoft.com/office/drawing/2014/main" id="{92A63A84-2171-4F7F-9493-E1252FC05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33629-EEBE-469E-B310-A2F51D540418}"/>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276988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AB6B-AECC-44FB-8388-AFC706EF29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EC42EF-236F-4370-9F2D-36781EF368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34B63-4F35-4FDF-AB37-15D09EBE129C}"/>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5" name="Footer Placeholder 4">
            <a:extLst>
              <a:ext uri="{FF2B5EF4-FFF2-40B4-BE49-F238E27FC236}">
                <a16:creationId xmlns:a16="http://schemas.microsoft.com/office/drawing/2014/main" id="{3EB7A349-6FA0-4874-9C4A-469D90894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4770F-E1CF-4A92-BF86-F648CBB4449F}"/>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3779272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8A76-B4AB-4319-9F3D-3CA003D8D7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0E8725-C0C6-4E5C-B6D1-2BC92D42C2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A542FF-C2F7-417F-A1D7-87E7639DFAED}"/>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5" name="Footer Placeholder 4">
            <a:extLst>
              <a:ext uri="{FF2B5EF4-FFF2-40B4-BE49-F238E27FC236}">
                <a16:creationId xmlns:a16="http://schemas.microsoft.com/office/drawing/2014/main" id="{BEB83634-C80A-4D30-82CD-36167650A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678B5-5F08-4571-B2D6-3C849F0ADD1C}"/>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374334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107F-A351-4EB0-A06B-9E094D7166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1444D-1F74-4491-B553-481FFD41883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6D0785-0B21-4E40-A24F-51E18AA921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110446-6706-4F6E-A6DD-AC7E6C8EC2BD}"/>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6" name="Footer Placeholder 5">
            <a:extLst>
              <a:ext uri="{FF2B5EF4-FFF2-40B4-BE49-F238E27FC236}">
                <a16:creationId xmlns:a16="http://schemas.microsoft.com/office/drawing/2014/main" id="{AF426510-55DC-47E7-AF2E-953ED1FC15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8EFD6E-EBBA-43A8-B1AE-A3EC480A9BAE}"/>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366685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21DA7-9033-422D-88A0-6CC2EFB8D3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FF0B80-DD63-4520-A9BC-7CE2441D5C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38138C8-3644-4017-B7B9-6FA19B50C9C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122EED-78BD-44AA-B4F0-DF7CDDC54B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351F34-1420-4051-8719-44889FC590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E1A8B3-0D21-466B-AE33-80BE2CB0530F}"/>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8" name="Footer Placeholder 7">
            <a:extLst>
              <a:ext uri="{FF2B5EF4-FFF2-40B4-BE49-F238E27FC236}">
                <a16:creationId xmlns:a16="http://schemas.microsoft.com/office/drawing/2014/main" id="{708E6033-B82C-477B-A8D7-24F10D8349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8F48E5-9F79-432F-9B3F-3B3F09ADFE09}"/>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258901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40E8-9070-43C0-863F-CB86895E2F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9946A6-4462-4D63-A056-DE84BB5998F0}"/>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4" name="Footer Placeholder 3">
            <a:extLst>
              <a:ext uri="{FF2B5EF4-FFF2-40B4-BE49-F238E27FC236}">
                <a16:creationId xmlns:a16="http://schemas.microsoft.com/office/drawing/2014/main" id="{7D382EAB-AC56-411C-BB3F-B29B45A89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1EF2C0-8CB0-4BCE-B887-7A22CE0D82B4}"/>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142345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FD92ED-CB13-403F-A259-5F90E4FFC427}"/>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3" name="Footer Placeholder 2">
            <a:extLst>
              <a:ext uri="{FF2B5EF4-FFF2-40B4-BE49-F238E27FC236}">
                <a16:creationId xmlns:a16="http://schemas.microsoft.com/office/drawing/2014/main" id="{9756C87D-7B38-46D7-B244-172C420744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C5AB78-15DC-49CA-A546-7D9D807B6EDC}"/>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2107424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4AB3-3EFA-401F-92B4-8CBA2AB1ED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98F089-5321-432B-849D-FFCB41CD11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337E19-3BC2-4472-BB58-6AA96251A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AAB0FF-3C67-408D-817B-93E73CD26AE1}"/>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6" name="Footer Placeholder 5">
            <a:extLst>
              <a:ext uri="{FF2B5EF4-FFF2-40B4-BE49-F238E27FC236}">
                <a16:creationId xmlns:a16="http://schemas.microsoft.com/office/drawing/2014/main" id="{193EDF32-2BE6-4815-8D20-3E847D8609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181DE7-92BA-4F3A-B181-3739AAD2ED94}"/>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3767731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0E16-B05A-47EE-B905-925E188EC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08A38D-0B12-48F4-BA19-C7D450AAA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987C84-A47C-4FBF-BDF5-0EAECE39B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E42760-63C7-44A6-B7E3-C143AA5A79EE}"/>
              </a:ext>
            </a:extLst>
          </p:cNvPr>
          <p:cNvSpPr>
            <a:spLocks noGrp="1"/>
          </p:cNvSpPr>
          <p:nvPr>
            <p:ph type="dt" sz="half" idx="10"/>
          </p:nvPr>
        </p:nvSpPr>
        <p:spPr/>
        <p:txBody>
          <a:bodyPr/>
          <a:lstStyle/>
          <a:p>
            <a:fld id="{87121579-3446-45D0-A8B9-EBD2EBE4BF1F}" type="datetimeFigureOut">
              <a:rPr lang="en-US" smtClean="0"/>
              <a:t>3/17/2022</a:t>
            </a:fld>
            <a:endParaRPr lang="en-US"/>
          </a:p>
        </p:txBody>
      </p:sp>
      <p:sp>
        <p:nvSpPr>
          <p:cNvPr id="6" name="Footer Placeholder 5">
            <a:extLst>
              <a:ext uri="{FF2B5EF4-FFF2-40B4-BE49-F238E27FC236}">
                <a16:creationId xmlns:a16="http://schemas.microsoft.com/office/drawing/2014/main" id="{372A6DF5-302C-428D-A985-EED7363A7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8D424C-B46E-4F5D-A6A5-C2C1B47D18C9}"/>
              </a:ext>
            </a:extLst>
          </p:cNvPr>
          <p:cNvSpPr>
            <a:spLocks noGrp="1"/>
          </p:cNvSpPr>
          <p:nvPr>
            <p:ph type="sldNum" sz="quarter" idx="12"/>
          </p:nvPr>
        </p:nvSpPr>
        <p:spPr/>
        <p:txBody>
          <a:bodyPr/>
          <a:lstStyle/>
          <a:p>
            <a:fld id="{8944F96B-ADB1-4EC1-9AC0-B2A428F6B598}" type="slidenum">
              <a:rPr lang="en-US" smtClean="0"/>
              <a:t>‹#›</a:t>
            </a:fld>
            <a:endParaRPr lang="en-US"/>
          </a:p>
        </p:txBody>
      </p:sp>
    </p:spTree>
    <p:extLst>
      <p:ext uri="{BB962C8B-B14F-4D97-AF65-F5344CB8AC3E}">
        <p14:creationId xmlns:p14="http://schemas.microsoft.com/office/powerpoint/2010/main" val="4122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41B2B-444D-4D78-AFA8-D4F119B4C2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884E12-E38A-4CBD-A30C-3612CC758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979EE-D973-4917-8D02-FB6B068AC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21579-3446-45D0-A8B9-EBD2EBE4BF1F}" type="datetimeFigureOut">
              <a:rPr lang="en-US" smtClean="0"/>
              <a:t>3/17/2022</a:t>
            </a:fld>
            <a:endParaRPr lang="en-US"/>
          </a:p>
        </p:txBody>
      </p:sp>
      <p:sp>
        <p:nvSpPr>
          <p:cNvPr id="5" name="Footer Placeholder 4">
            <a:extLst>
              <a:ext uri="{FF2B5EF4-FFF2-40B4-BE49-F238E27FC236}">
                <a16:creationId xmlns:a16="http://schemas.microsoft.com/office/drawing/2014/main" id="{7282798E-8AD0-4E18-80B8-6F13B28946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F36957-173E-486E-93DF-C11614449D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4F96B-ADB1-4EC1-9AC0-B2A428F6B598}" type="slidenum">
              <a:rPr lang="en-US" smtClean="0"/>
              <a:t>‹#›</a:t>
            </a:fld>
            <a:endParaRPr lang="en-US"/>
          </a:p>
        </p:txBody>
      </p:sp>
    </p:spTree>
    <p:extLst>
      <p:ext uri="{BB962C8B-B14F-4D97-AF65-F5344CB8AC3E}">
        <p14:creationId xmlns:p14="http://schemas.microsoft.com/office/powerpoint/2010/main" val="1803296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youtube.com/watch?v=p4pWafuvdr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p4pWafuvdrY"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p4pWafuvdrY"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p4pWafuvdrY"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youtube.com/watch?v=p4pWafuvdrY" TargetMode="External"/><Relationship Id="rId4" Type="http://schemas.openxmlformats.org/officeDocument/2006/relationships/image" Target="../media/image31.g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gif"/><Relationship Id="rId5" Type="http://schemas.openxmlformats.org/officeDocument/2006/relationships/image" Target="../media/image32.gif"/><Relationship Id="rId4" Type="http://schemas.openxmlformats.org/officeDocument/2006/relationships/hyperlink" Target="https://www.youtube.com/watch?v=p4pWafuvdr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descr="https://lh3.googleusercontent.com/OaZbvlmMGOv7oRcYS87S6KaOaK5p6pZ2YWKMEhxRYbWOH2ktb0fCgkFi3YTb4vQleG9hy2LcDxZd5VL3o4fsYz7NoZOE-mzx5QjeQE3Qhx2qlw3Wuf5txjrAni-brZl4BnmP4VYG=s0">
            <a:extLst>
              <a:ext uri="{FF2B5EF4-FFF2-40B4-BE49-F238E27FC236}">
                <a16:creationId xmlns:a16="http://schemas.microsoft.com/office/drawing/2014/main" id="{47475238-5391-4918-9DFA-9C3BC242C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 y="1182909"/>
            <a:ext cx="7701280" cy="5442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AE4116B-FAB3-4204-80A3-81F51FF5FD49}"/>
              </a:ext>
            </a:extLst>
          </p:cNvPr>
          <p:cNvSpPr txBox="1"/>
          <p:nvPr/>
        </p:nvSpPr>
        <p:spPr>
          <a:xfrm>
            <a:off x="1249680" y="81280"/>
            <a:ext cx="5943599" cy="1323439"/>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Session 1: </a:t>
            </a:r>
          </a:p>
          <a:p>
            <a:pPr algn="ctr"/>
            <a:r>
              <a:rPr lang="en-US" sz="4000" dirty="0">
                <a:latin typeface="Ink Free" panose="03080402000500000000" pitchFamily="66" charset="0"/>
              </a:rPr>
              <a:t>How do oceans move?</a:t>
            </a:r>
          </a:p>
        </p:txBody>
      </p:sp>
      <p:sp>
        <p:nvSpPr>
          <p:cNvPr id="9" name="TextBox 8">
            <a:extLst>
              <a:ext uri="{FF2B5EF4-FFF2-40B4-BE49-F238E27FC236}">
                <a16:creationId xmlns:a16="http://schemas.microsoft.com/office/drawing/2014/main" id="{0AFCF181-D891-4DF4-A86A-37B296ED434A}"/>
              </a:ext>
            </a:extLst>
          </p:cNvPr>
          <p:cNvSpPr txBox="1"/>
          <p:nvPr/>
        </p:nvSpPr>
        <p:spPr>
          <a:xfrm>
            <a:off x="8141286" y="1038192"/>
            <a:ext cx="3786554" cy="477054"/>
          </a:xfrm>
          <a:prstGeom prst="rect">
            <a:avLst/>
          </a:prstGeom>
          <a:noFill/>
        </p:spPr>
        <p:txBody>
          <a:bodyPr wrap="square" rtlCol="0">
            <a:spAutoFit/>
          </a:bodyPr>
          <a:lstStyle/>
          <a:p>
            <a:pPr algn="ctr"/>
            <a:r>
              <a:rPr lang="en-US" sz="2500" b="1" dirty="0">
                <a:effectLst>
                  <a:outerShdw blurRad="38100" dist="38100" dir="2700000" algn="tl">
                    <a:srgbClr val="000000">
                      <a:alpha val="43137"/>
                    </a:srgbClr>
                  </a:outerShdw>
                </a:effectLst>
                <a:latin typeface="Ink Free" panose="03080402000500000000" pitchFamily="66" charset="0"/>
              </a:rPr>
              <a:t>Created by:</a:t>
            </a:r>
          </a:p>
        </p:txBody>
      </p:sp>
      <p:sp>
        <p:nvSpPr>
          <p:cNvPr id="11" name="TextBox 10">
            <a:extLst>
              <a:ext uri="{FF2B5EF4-FFF2-40B4-BE49-F238E27FC236}">
                <a16:creationId xmlns:a16="http://schemas.microsoft.com/office/drawing/2014/main" id="{7887F4D0-32F2-47C1-9C1E-CAD3A636CA3B}"/>
              </a:ext>
            </a:extLst>
          </p:cNvPr>
          <p:cNvSpPr txBox="1"/>
          <p:nvPr/>
        </p:nvSpPr>
        <p:spPr>
          <a:xfrm>
            <a:off x="8442960" y="1700213"/>
            <a:ext cx="3220720" cy="4462760"/>
          </a:xfrm>
          <a:prstGeom prst="rect">
            <a:avLst/>
          </a:prstGeom>
          <a:noFill/>
        </p:spPr>
        <p:txBody>
          <a:bodyPr wrap="square" rtlCol="0">
            <a:spAutoFit/>
          </a:bodyPr>
          <a:lstStyle/>
          <a:p>
            <a:pPr algn="ctr"/>
            <a:r>
              <a:rPr lang="en-US" sz="2400" b="1" dirty="0">
                <a:latin typeface="Ink Free" panose="03080402000500000000" pitchFamily="66" charset="0"/>
              </a:rPr>
              <a:t>*Ocean scientists*</a:t>
            </a:r>
          </a:p>
          <a:p>
            <a:pPr algn="ctr"/>
            <a:r>
              <a:rPr lang="en-US" sz="2000" b="1" dirty="0">
                <a:latin typeface="Ink Free" panose="03080402000500000000" pitchFamily="66" charset="0"/>
              </a:rPr>
              <a:t>USC postdocs</a:t>
            </a:r>
          </a:p>
          <a:p>
            <a:pPr algn="ctr"/>
            <a:endParaRPr lang="en-US" sz="2000" b="1" dirty="0">
              <a:latin typeface="Ink Free" panose="03080402000500000000" pitchFamily="66" charset="0"/>
            </a:endParaRPr>
          </a:p>
          <a:p>
            <a:pPr algn="ctr"/>
            <a:r>
              <a:rPr lang="en-US" sz="2000" dirty="0">
                <a:latin typeface="Ink Free" panose="03080402000500000000" pitchFamily="66" charset="0"/>
              </a:rPr>
              <a:t>Brittany Bennett </a:t>
            </a:r>
          </a:p>
          <a:p>
            <a:pPr algn="ctr"/>
            <a:r>
              <a:rPr lang="en-US" sz="2000" dirty="0">
                <a:latin typeface="Ink Free" panose="03080402000500000000" pitchFamily="66" charset="0"/>
              </a:rPr>
              <a:t>Holland Elder</a:t>
            </a:r>
          </a:p>
          <a:p>
            <a:pPr algn="ctr"/>
            <a:r>
              <a:rPr lang="en-US" sz="2000" dirty="0">
                <a:latin typeface="Ink Free" panose="03080402000500000000" pitchFamily="66" charset="0"/>
              </a:rPr>
              <a:t>Jake Weissman</a:t>
            </a:r>
          </a:p>
          <a:p>
            <a:pPr algn="ctr"/>
            <a:r>
              <a:rPr lang="en-US" sz="2000" dirty="0">
                <a:latin typeface="Ink Free" panose="03080402000500000000" pitchFamily="66" charset="0"/>
              </a:rPr>
              <a:t>Jesse McNichol</a:t>
            </a:r>
          </a:p>
          <a:p>
            <a:pPr algn="ctr"/>
            <a:r>
              <a:rPr lang="en-US" sz="2000" dirty="0">
                <a:latin typeface="Ink Free" panose="03080402000500000000" pitchFamily="66" charset="0"/>
              </a:rPr>
              <a:t>Nicole Ratib</a:t>
            </a:r>
          </a:p>
          <a:p>
            <a:pPr algn="ctr"/>
            <a:r>
              <a:rPr lang="en-US" sz="2000" dirty="0">
                <a:latin typeface="Ink Free" panose="03080402000500000000" pitchFamily="66" charset="0"/>
              </a:rPr>
              <a:t>Suzana Leles</a:t>
            </a:r>
          </a:p>
          <a:p>
            <a:pPr algn="ctr"/>
            <a:r>
              <a:rPr lang="en-US" sz="2000" dirty="0">
                <a:latin typeface="Ink Free" panose="03080402000500000000" pitchFamily="66" charset="0"/>
              </a:rPr>
              <a:t>Trang Nguyen</a:t>
            </a:r>
          </a:p>
          <a:p>
            <a:pPr algn="ctr"/>
            <a:endParaRPr lang="en-US" sz="2000" dirty="0">
              <a:latin typeface="Ink Free" panose="03080402000500000000" pitchFamily="66" charset="0"/>
            </a:endParaRPr>
          </a:p>
          <a:p>
            <a:pPr algn="ctr"/>
            <a:endParaRPr lang="en-US" sz="2000" dirty="0">
              <a:latin typeface="Ink Free" panose="03080402000500000000" pitchFamily="66" charset="0"/>
            </a:endParaRPr>
          </a:p>
          <a:p>
            <a:pPr algn="ctr"/>
            <a:r>
              <a:rPr lang="en-US" sz="2000" dirty="0">
                <a:latin typeface="Ink Free" panose="03080402000500000000" pitchFamily="66" charset="0"/>
              </a:rPr>
              <a:t>In collaboration with:</a:t>
            </a:r>
          </a:p>
          <a:p>
            <a:pPr algn="ctr"/>
            <a:r>
              <a:rPr lang="en-US" sz="2000" b="1" dirty="0">
                <a:latin typeface="Ink Free" panose="03080402000500000000" pitchFamily="66" charset="0"/>
              </a:rPr>
              <a:t>LA public libraries &amp; </a:t>
            </a:r>
            <a:r>
              <a:rPr lang="en-US" sz="2000" b="1" dirty="0" err="1">
                <a:latin typeface="Ink Free" panose="03080402000500000000" pitchFamily="66" charset="0"/>
              </a:rPr>
              <a:t>NeiSci</a:t>
            </a:r>
            <a:endParaRPr lang="en-US" sz="2000" b="1" dirty="0">
              <a:latin typeface="Ink Free" panose="03080402000500000000" pitchFamily="66" charset="0"/>
            </a:endParaRPr>
          </a:p>
        </p:txBody>
      </p:sp>
      <p:sp>
        <p:nvSpPr>
          <p:cNvPr id="12" name="Rectangle 11">
            <a:extLst>
              <a:ext uri="{FF2B5EF4-FFF2-40B4-BE49-F238E27FC236}">
                <a16:creationId xmlns:a16="http://schemas.microsoft.com/office/drawing/2014/main" id="{2C3701AB-F4C2-4D6C-A503-85FC03410037}"/>
              </a:ext>
            </a:extLst>
          </p:cNvPr>
          <p:cNvSpPr/>
          <p:nvPr/>
        </p:nvSpPr>
        <p:spPr>
          <a:xfrm>
            <a:off x="8341361" y="923329"/>
            <a:ext cx="3403600" cy="54427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DFB757-AD0B-4E32-88F1-EA4E23A21615}"/>
              </a:ext>
            </a:extLst>
          </p:cNvPr>
          <p:cNvSpPr txBox="1"/>
          <p:nvPr/>
        </p:nvSpPr>
        <p:spPr>
          <a:xfrm>
            <a:off x="264160" y="6027321"/>
            <a:ext cx="2939970" cy="584775"/>
          </a:xfrm>
          <a:prstGeom prst="rect">
            <a:avLst/>
          </a:prstGeom>
          <a:noFill/>
        </p:spPr>
        <p:txBody>
          <a:bodyPr wrap="square" rtlCol="0">
            <a:spAutoFit/>
          </a:bodyPr>
          <a:lstStyle/>
          <a:p>
            <a:r>
              <a:rPr lang="en-US" sz="1600" dirty="0">
                <a:latin typeface="Ink Free" panose="03080402000500000000" pitchFamily="66" charset="0"/>
              </a:rPr>
              <a:t>Art: Claudia </a:t>
            </a:r>
            <a:r>
              <a:rPr lang="en-US" sz="1600" dirty="0" err="1">
                <a:latin typeface="Ink Free" panose="03080402000500000000" pitchFamily="66" charset="0"/>
              </a:rPr>
              <a:t>Traboni</a:t>
            </a:r>
            <a:endParaRPr lang="en-US" sz="1600" dirty="0">
              <a:latin typeface="Ink Free" panose="03080402000500000000" pitchFamily="66" charset="0"/>
            </a:endParaRPr>
          </a:p>
          <a:p>
            <a:r>
              <a:rPr lang="en-US" sz="1600" dirty="0">
                <a:latin typeface="IBM Plex Sans Light" panose="020B0403050203000203" pitchFamily="34" charset="0"/>
              </a:rPr>
              <a:t>@</a:t>
            </a:r>
            <a:r>
              <a:rPr lang="en-US" sz="1600" dirty="0" err="1">
                <a:latin typeface="IBM Plex Sans Light" panose="020B0403050203000203" pitchFamily="34" charset="0"/>
              </a:rPr>
              <a:t>ocean_sci_art</a:t>
            </a:r>
            <a:endParaRPr lang="en-US" sz="1600" dirty="0">
              <a:latin typeface="IBM Plex Sans Light" panose="020B0403050203000203" pitchFamily="34" charset="0"/>
            </a:endParaRPr>
          </a:p>
        </p:txBody>
      </p:sp>
    </p:spTree>
    <p:extLst>
      <p:ext uri="{BB962C8B-B14F-4D97-AF65-F5344CB8AC3E}">
        <p14:creationId xmlns:p14="http://schemas.microsoft.com/office/powerpoint/2010/main" val="2472798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rgbClr val="D5FFF7"/>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1: </a:t>
            </a:r>
            <a:r>
              <a:rPr lang="en-US" sz="3600" b="1" dirty="0">
                <a:effectLst>
                  <a:outerShdw blurRad="38100" dist="38100" dir="2700000" algn="tl">
                    <a:srgbClr val="000000">
                      <a:alpha val="43137"/>
                    </a:srgbClr>
                  </a:outerShdw>
                </a:effectLst>
                <a:latin typeface="Ink Free" panose="03080402000500000000" pitchFamily="66" charset="0"/>
              </a:rPr>
              <a:t>saltwater versus freshwater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A17C9FC-289C-4CA8-A980-2C74F4806412}"/>
              </a:ext>
            </a:extLst>
          </p:cNvPr>
          <p:cNvSpPr txBox="1"/>
          <p:nvPr/>
        </p:nvSpPr>
        <p:spPr>
          <a:xfrm>
            <a:off x="335279" y="907047"/>
            <a:ext cx="4927601" cy="1815882"/>
          </a:xfrm>
          <a:prstGeom prst="rect">
            <a:avLst/>
          </a:prstGeom>
          <a:noFill/>
        </p:spPr>
        <p:txBody>
          <a:bodyPr wrap="square" rtlCol="0">
            <a:spAutoFit/>
          </a:bodyPr>
          <a:lstStyle/>
          <a:p>
            <a:r>
              <a:rPr lang="en-US" sz="4000" b="1" dirty="0">
                <a:latin typeface="Ink Free" panose="03080402000500000000" pitchFamily="66" charset="0"/>
              </a:rPr>
              <a:t>Step 5: </a:t>
            </a:r>
          </a:p>
          <a:p>
            <a:r>
              <a:rPr lang="en-US" sz="3400" dirty="0">
                <a:latin typeface="Ink Free" panose="03080402000500000000" pitchFamily="66" charset="0"/>
              </a:rPr>
              <a:t>Stir it well with your short paper straw.</a:t>
            </a:r>
          </a:p>
        </p:txBody>
      </p:sp>
      <p:sp>
        <p:nvSpPr>
          <p:cNvPr id="10" name="TextBox 9">
            <a:extLst>
              <a:ext uri="{FF2B5EF4-FFF2-40B4-BE49-F238E27FC236}">
                <a16:creationId xmlns:a16="http://schemas.microsoft.com/office/drawing/2014/main" id="{0DC24DD5-3E0A-4A6B-89C7-F9222A0CDD16}"/>
              </a:ext>
            </a:extLst>
          </p:cNvPr>
          <p:cNvSpPr txBox="1"/>
          <p:nvPr/>
        </p:nvSpPr>
        <p:spPr>
          <a:xfrm>
            <a:off x="5896915" y="907047"/>
            <a:ext cx="5959805" cy="2277547"/>
          </a:xfrm>
          <a:prstGeom prst="rect">
            <a:avLst/>
          </a:prstGeom>
          <a:noFill/>
        </p:spPr>
        <p:txBody>
          <a:bodyPr wrap="square" rtlCol="0">
            <a:spAutoFit/>
          </a:bodyPr>
          <a:lstStyle/>
          <a:p>
            <a:r>
              <a:rPr lang="en-US" sz="4000" b="1" dirty="0">
                <a:latin typeface="Ink Free" panose="03080402000500000000" pitchFamily="66" charset="0"/>
              </a:rPr>
              <a:t>Step 6: </a:t>
            </a:r>
          </a:p>
          <a:p>
            <a:r>
              <a:rPr lang="en-US" sz="3400" dirty="0">
                <a:latin typeface="Ink Free" panose="03080402000500000000" pitchFamily="66" charset="0"/>
              </a:rPr>
              <a:t>Gently, place the other duck on top of the water surface and observe. What happens?</a:t>
            </a:r>
          </a:p>
        </p:txBody>
      </p:sp>
      <p:pic>
        <p:nvPicPr>
          <p:cNvPr id="9" name="Picture 8">
            <a:extLst>
              <a:ext uri="{FF2B5EF4-FFF2-40B4-BE49-F238E27FC236}">
                <a16:creationId xmlns:a16="http://schemas.microsoft.com/office/drawing/2014/main" id="{8B421404-DDE3-4910-8FED-D5BF40D97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61697" y="2870180"/>
            <a:ext cx="3603046" cy="3603046"/>
          </a:xfrm>
          <a:prstGeom prst="rect">
            <a:avLst/>
          </a:prstGeom>
        </p:spPr>
      </p:pic>
      <p:pic>
        <p:nvPicPr>
          <p:cNvPr id="11" name="Picture 10">
            <a:extLst>
              <a:ext uri="{FF2B5EF4-FFF2-40B4-BE49-F238E27FC236}">
                <a16:creationId xmlns:a16="http://schemas.microsoft.com/office/drawing/2014/main" id="{264270B0-9EAB-4F0F-890D-207AE99E9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308" y="3138014"/>
            <a:ext cx="3335212" cy="3335212"/>
          </a:xfrm>
          <a:prstGeom prst="rect">
            <a:avLst/>
          </a:prstGeom>
        </p:spPr>
      </p:pic>
    </p:spTree>
    <p:extLst>
      <p:ext uri="{BB962C8B-B14F-4D97-AF65-F5344CB8AC3E}">
        <p14:creationId xmlns:p14="http://schemas.microsoft.com/office/powerpoint/2010/main" val="67712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rgbClr val="D5FFF7"/>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1: </a:t>
            </a:r>
            <a:r>
              <a:rPr lang="en-US" sz="3600" b="1" dirty="0">
                <a:effectLst>
                  <a:outerShdw blurRad="38100" dist="38100" dir="2700000" algn="tl">
                    <a:srgbClr val="000000">
                      <a:alpha val="43137"/>
                    </a:srgbClr>
                  </a:outerShdw>
                </a:effectLst>
                <a:latin typeface="Ink Free" panose="03080402000500000000" pitchFamily="66" charset="0"/>
              </a:rPr>
              <a:t>saltwater versus freshwater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28133C3-8117-40CB-8F98-B2E4238030FA}"/>
              </a:ext>
            </a:extLst>
          </p:cNvPr>
          <p:cNvSpPr/>
          <p:nvPr/>
        </p:nvSpPr>
        <p:spPr>
          <a:xfrm>
            <a:off x="394908" y="1079340"/>
            <a:ext cx="11379251" cy="5423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75D5921-6313-4F0E-A5E4-D4ADC06B01FF}"/>
              </a:ext>
            </a:extLst>
          </p:cNvPr>
          <p:cNvSpPr txBox="1"/>
          <p:nvPr/>
        </p:nvSpPr>
        <p:spPr>
          <a:xfrm>
            <a:off x="394908" y="1788856"/>
            <a:ext cx="11050206" cy="707886"/>
          </a:xfrm>
          <a:prstGeom prst="rect">
            <a:avLst/>
          </a:prstGeom>
          <a:noFill/>
        </p:spPr>
        <p:txBody>
          <a:bodyPr wrap="square" rtlCol="0">
            <a:spAutoFit/>
          </a:bodyPr>
          <a:lstStyle/>
          <a:p>
            <a:pPr algn="ctr"/>
            <a:r>
              <a:rPr lang="en-US" sz="4000" b="1" dirty="0">
                <a:latin typeface="Ink Free" panose="03080402000500000000" pitchFamily="66" charset="0"/>
              </a:rPr>
              <a:t>What was our main finding?</a:t>
            </a:r>
          </a:p>
        </p:txBody>
      </p:sp>
      <p:sp>
        <p:nvSpPr>
          <p:cNvPr id="11" name="TextBox 10">
            <a:extLst>
              <a:ext uri="{FF2B5EF4-FFF2-40B4-BE49-F238E27FC236}">
                <a16:creationId xmlns:a16="http://schemas.microsoft.com/office/drawing/2014/main" id="{21055A29-3C9F-4A43-9516-019EC06C89EE}"/>
              </a:ext>
            </a:extLst>
          </p:cNvPr>
          <p:cNvSpPr txBox="1"/>
          <p:nvPr/>
        </p:nvSpPr>
        <p:spPr>
          <a:xfrm>
            <a:off x="570897" y="1997839"/>
            <a:ext cx="11050206" cy="2862322"/>
          </a:xfrm>
          <a:prstGeom prst="rect">
            <a:avLst/>
          </a:prstGeom>
          <a:noFill/>
        </p:spPr>
        <p:txBody>
          <a:bodyPr wrap="square" rtlCol="0">
            <a:spAutoFit/>
          </a:bodyPr>
          <a:lstStyle/>
          <a:p>
            <a:pPr algn="ctr"/>
            <a:endParaRPr lang="en-US" sz="3600" b="1" dirty="0">
              <a:latin typeface="Ink Free" panose="03080402000500000000" pitchFamily="66" charset="0"/>
            </a:endParaRPr>
          </a:p>
          <a:p>
            <a:pPr algn="ctr"/>
            <a:endParaRPr lang="en-US" sz="3600" dirty="0">
              <a:latin typeface="Ink Free" panose="03080402000500000000" pitchFamily="66" charset="0"/>
            </a:endParaRPr>
          </a:p>
          <a:p>
            <a:pPr algn="ctr"/>
            <a:r>
              <a:rPr lang="en-US" sz="3600" dirty="0">
                <a:latin typeface="Ink Free" panose="03080402000500000000" pitchFamily="66" charset="0"/>
              </a:rPr>
              <a:t>We found that saltwater is heavier than freshwater! </a:t>
            </a:r>
          </a:p>
          <a:p>
            <a:pPr algn="ctr"/>
            <a:r>
              <a:rPr lang="en-US" sz="3600" dirty="0">
                <a:latin typeface="Ink Free" panose="03080402000500000000" pitchFamily="66" charset="0"/>
              </a:rPr>
              <a:t>Let’s keep this is mind and move to our next experiment</a:t>
            </a:r>
          </a:p>
          <a:p>
            <a:endParaRPr lang="en-US" sz="3600" b="1" dirty="0">
              <a:latin typeface="Ink Free" panose="03080402000500000000" pitchFamily="66" charset="0"/>
            </a:endParaRPr>
          </a:p>
        </p:txBody>
      </p:sp>
    </p:spTree>
    <p:extLst>
      <p:ext uri="{BB962C8B-B14F-4D97-AF65-F5344CB8AC3E}">
        <p14:creationId xmlns:p14="http://schemas.microsoft.com/office/powerpoint/2010/main" val="408886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2: </a:t>
            </a:r>
            <a:r>
              <a:rPr lang="en-US" sz="3600" b="1" dirty="0">
                <a:effectLst>
                  <a:outerShdw blurRad="38100" dist="38100" dir="2700000" algn="tl">
                    <a:srgbClr val="000000">
                      <a:alpha val="43137"/>
                    </a:srgbClr>
                  </a:outerShdw>
                </a:effectLst>
                <a:latin typeface="Ink Free" panose="03080402000500000000" pitchFamily="66" charset="0"/>
              </a:rPr>
              <a:t>cold water versus warm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A17C9FC-289C-4CA8-A980-2C74F4806412}"/>
              </a:ext>
            </a:extLst>
          </p:cNvPr>
          <p:cNvSpPr txBox="1"/>
          <p:nvPr/>
        </p:nvSpPr>
        <p:spPr>
          <a:xfrm>
            <a:off x="136056" y="1486310"/>
            <a:ext cx="5141086" cy="4278094"/>
          </a:xfrm>
          <a:prstGeom prst="rect">
            <a:avLst/>
          </a:prstGeom>
          <a:noFill/>
        </p:spPr>
        <p:txBody>
          <a:bodyPr wrap="square" rtlCol="0">
            <a:spAutoFit/>
          </a:bodyPr>
          <a:lstStyle/>
          <a:p>
            <a:pPr algn="ctr"/>
            <a:endParaRPr lang="en-US" sz="3400" b="1" dirty="0">
              <a:latin typeface="Ink Free" panose="03080402000500000000" pitchFamily="66" charset="0"/>
            </a:endParaRPr>
          </a:p>
          <a:p>
            <a:pPr algn="ctr"/>
            <a:r>
              <a:rPr lang="en-US" sz="3400" dirty="0">
                <a:latin typeface="Ink Free" panose="03080402000500000000" pitchFamily="66" charset="0"/>
              </a:rPr>
              <a:t>What is the main difference between summer and winter?</a:t>
            </a:r>
          </a:p>
          <a:p>
            <a:pPr algn="ctr"/>
            <a:endParaRPr lang="en-US" sz="3400" dirty="0">
              <a:latin typeface="Ink Free" panose="03080402000500000000" pitchFamily="66" charset="0"/>
            </a:endParaRPr>
          </a:p>
          <a:p>
            <a:pPr algn="ctr"/>
            <a:r>
              <a:rPr lang="en-US" sz="3400" dirty="0">
                <a:latin typeface="Ink Free" panose="03080402000500000000" pitchFamily="66" charset="0"/>
              </a:rPr>
              <a:t>What do you think will happen with the seawater?</a:t>
            </a:r>
          </a:p>
        </p:txBody>
      </p:sp>
      <p:pic>
        <p:nvPicPr>
          <p:cNvPr id="3" name="Picture 2">
            <a:extLst>
              <a:ext uri="{FF2B5EF4-FFF2-40B4-BE49-F238E27FC236}">
                <a16:creationId xmlns:a16="http://schemas.microsoft.com/office/drawing/2014/main" id="{4D1B3808-9E28-4BD5-8FD8-C2791F310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3197" y="1703527"/>
            <a:ext cx="6417141" cy="4277709"/>
          </a:xfrm>
          <a:prstGeom prst="rect">
            <a:avLst/>
          </a:prstGeom>
        </p:spPr>
      </p:pic>
      <p:sp>
        <p:nvSpPr>
          <p:cNvPr id="7" name="TextBox 6">
            <a:extLst>
              <a:ext uri="{FF2B5EF4-FFF2-40B4-BE49-F238E27FC236}">
                <a16:creationId xmlns:a16="http://schemas.microsoft.com/office/drawing/2014/main" id="{145A8685-D3A9-4A5F-BBB0-766B325AAFDC}"/>
              </a:ext>
            </a:extLst>
          </p:cNvPr>
          <p:cNvSpPr txBox="1"/>
          <p:nvPr/>
        </p:nvSpPr>
        <p:spPr>
          <a:xfrm>
            <a:off x="-3285752" y="1132367"/>
            <a:ext cx="11907520" cy="70788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Food for thought: </a:t>
            </a:r>
          </a:p>
        </p:txBody>
      </p:sp>
    </p:spTree>
    <p:extLst>
      <p:ext uri="{BB962C8B-B14F-4D97-AF65-F5344CB8AC3E}">
        <p14:creationId xmlns:p14="http://schemas.microsoft.com/office/powerpoint/2010/main" val="144873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2: </a:t>
            </a:r>
            <a:r>
              <a:rPr lang="en-US" sz="3600" b="1" dirty="0">
                <a:effectLst>
                  <a:outerShdw blurRad="38100" dist="38100" dir="2700000" algn="tl">
                    <a:srgbClr val="000000">
                      <a:alpha val="43137"/>
                    </a:srgbClr>
                  </a:outerShdw>
                </a:effectLst>
                <a:latin typeface="Ink Free" panose="03080402000500000000" pitchFamily="66" charset="0"/>
              </a:rPr>
              <a:t>cold water versus warm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9C08FD7B-5087-4CEE-8AA8-0A5A0C329D81}"/>
              </a:ext>
            </a:extLst>
          </p:cNvPr>
          <p:cNvSpPr txBox="1"/>
          <p:nvPr/>
        </p:nvSpPr>
        <p:spPr>
          <a:xfrm>
            <a:off x="538480" y="1054298"/>
            <a:ext cx="11856720" cy="5447645"/>
          </a:xfrm>
          <a:prstGeom prst="rect">
            <a:avLst/>
          </a:prstGeom>
          <a:noFill/>
        </p:spPr>
        <p:txBody>
          <a:bodyPr wrap="square" rtlCol="0">
            <a:spAutoFit/>
          </a:bodyPr>
          <a:lstStyle/>
          <a:p>
            <a:r>
              <a:rPr lang="en-US" sz="5400" b="1" dirty="0">
                <a:latin typeface="Ink Free" panose="03080402000500000000" pitchFamily="66" charset="0"/>
              </a:rPr>
              <a:t>What you will need:</a:t>
            </a:r>
          </a:p>
          <a:p>
            <a:pPr algn="ctr"/>
            <a:r>
              <a:rPr lang="en-US" sz="5400" b="1" dirty="0">
                <a:latin typeface="Ink Free" panose="03080402000500000000" pitchFamily="66" charset="0"/>
              </a:rPr>
              <a:t>    </a:t>
            </a:r>
          </a:p>
          <a:p>
            <a:pPr marL="285750" indent="-285750">
              <a:buFont typeface="Wingdings" panose="05000000000000000000" pitchFamily="2" charset="2"/>
              <a:buChar char="q"/>
            </a:pPr>
            <a:r>
              <a:rPr lang="en-US" sz="4000" dirty="0">
                <a:latin typeface="Ink Free" panose="03080402000500000000" pitchFamily="66" charset="0"/>
              </a:rPr>
              <a:t>2 food coloring</a:t>
            </a:r>
          </a:p>
          <a:p>
            <a:pPr marL="285750" indent="-285750">
              <a:buFont typeface="Wingdings" panose="05000000000000000000" pitchFamily="2" charset="2"/>
              <a:buChar char="q"/>
            </a:pPr>
            <a:r>
              <a:rPr lang="en-US" sz="4000" dirty="0">
                <a:latin typeface="Ink Free" panose="03080402000500000000" pitchFamily="66" charset="0"/>
              </a:rPr>
              <a:t>2 paper cups</a:t>
            </a:r>
          </a:p>
          <a:p>
            <a:pPr marL="285750" indent="-285750">
              <a:buFont typeface="Wingdings" panose="05000000000000000000" pitchFamily="2" charset="2"/>
              <a:buChar char="q"/>
            </a:pPr>
            <a:r>
              <a:rPr lang="en-US" sz="4000" dirty="0">
                <a:latin typeface="Ink Free" panose="03080402000500000000" pitchFamily="66" charset="0"/>
              </a:rPr>
              <a:t>2 plastic cups</a:t>
            </a:r>
          </a:p>
          <a:p>
            <a:pPr marL="285750" indent="-285750">
              <a:buFont typeface="Wingdings" panose="05000000000000000000" pitchFamily="2" charset="2"/>
              <a:buChar char="q"/>
            </a:pPr>
            <a:r>
              <a:rPr lang="en-US" sz="4000" dirty="0">
                <a:latin typeface="Ink Free" panose="03080402000500000000" pitchFamily="66" charset="0"/>
              </a:rPr>
              <a:t>1 plastic tray</a:t>
            </a:r>
          </a:p>
          <a:p>
            <a:pPr marL="285750" indent="-285750">
              <a:buFont typeface="Wingdings" panose="05000000000000000000" pitchFamily="2" charset="2"/>
              <a:buChar char="q"/>
            </a:pPr>
            <a:r>
              <a:rPr lang="en-US" sz="4000" dirty="0">
                <a:latin typeface="Ink Free" panose="03080402000500000000" pitchFamily="66" charset="0"/>
              </a:rPr>
              <a:t>1 short paper straw</a:t>
            </a:r>
          </a:p>
          <a:p>
            <a:pPr marL="285750" indent="-285750">
              <a:buFont typeface="Wingdings" panose="05000000000000000000" pitchFamily="2" charset="2"/>
              <a:buChar char="q"/>
            </a:pPr>
            <a:r>
              <a:rPr lang="en-US" sz="4000" dirty="0">
                <a:latin typeface="Ink Free" panose="03080402000500000000" pitchFamily="66" charset="0"/>
              </a:rPr>
              <a:t>Cold &amp; warm water</a:t>
            </a:r>
          </a:p>
        </p:txBody>
      </p:sp>
      <p:pic>
        <p:nvPicPr>
          <p:cNvPr id="8" name="Picture 7">
            <a:extLst>
              <a:ext uri="{FF2B5EF4-FFF2-40B4-BE49-F238E27FC236}">
                <a16:creationId xmlns:a16="http://schemas.microsoft.com/office/drawing/2014/main" id="{1D9BB346-4497-482C-9BEB-87DB3265F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11520" y="1814094"/>
            <a:ext cx="4535599" cy="4535599"/>
          </a:xfrm>
          <a:prstGeom prst="rect">
            <a:avLst/>
          </a:prstGeom>
        </p:spPr>
      </p:pic>
    </p:spTree>
    <p:extLst>
      <p:ext uri="{BB962C8B-B14F-4D97-AF65-F5344CB8AC3E}">
        <p14:creationId xmlns:p14="http://schemas.microsoft.com/office/powerpoint/2010/main" val="3062807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2: </a:t>
            </a:r>
            <a:r>
              <a:rPr lang="en-US" sz="3600" b="1" dirty="0">
                <a:effectLst>
                  <a:outerShdw blurRad="38100" dist="38100" dir="2700000" algn="tl">
                    <a:srgbClr val="000000">
                      <a:alpha val="43137"/>
                    </a:srgbClr>
                  </a:outerShdw>
                </a:effectLst>
                <a:latin typeface="Ink Free" panose="03080402000500000000" pitchFamily="66" charset="0"/>
              </a:rPr>
              <a:t>cold water versus warm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62CC7F3-7B61-437A-9C17-7AEEFE3A0BDB}"/>
              </a:ext>
            </a:extLst>
          </p:cNvPr>
          <p:cNvSpPr txBox="1"/>
          <p:nvPr/>
        </p:nvSpPr>
        <p:spPr>
          <a:xfrm>
            <a:off x="246856" y="1087766"/>
            <a:ext cx="5371624" cy="2092881"/>
          </a:xfrm>
          <a:prstGeom prst="rect">
            <a:avLst/>
          </a:prstGeom>
          <a:noFill/>
        </p:spPr>
        <p:txBody>
          <a:bodyPr wrap="square" rtlCol="0">
            <a:spAutoFit/>
          </a:bodyPr>
          <a:lstStyle/>
          <a:p>
            <a:r>
              <a:rPr lang="en-US" sz="4000" b="1" dirty="0">
                <a:latin typeface="Ink Free" panose="03080402000500000000" pitchFamily="66" charset="0"/>
              </a:rPr>
              <a:t>Step 1: </a:t>
            </a:r>
          </a:p>
          <a:p>
            <a:r>
              <a:rPr lang="en-US" sz="3000" dirty="0">
                <a:latin typeface="Ink Free" panose="03080402000500000000" pitchFamily="66" charset="0"/>
              </a:rPr>
              <a:t>Put the paper cups inside the tray, With the tapes facing sideways.</a:t>
            </a:r>
          </a:p>
        </p:txBody>
      </p:sp>
      <p:pic>
        <p:nvPicPr>
          <p:cNvPr id="9" name="Picture 8">
            <a:extLst>
              <a:ext uri="{FF2B5EF4-FFF2-40B4-BE49-F238E27FC236}">
                <a16:creationId xmlns:a16="http://schemas.microsoft.com/office/drawing/2014/main" id="{F48756CA-B693-4CC9-98E9-846B9624F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92" y="3167352"/>
            <a:ext cx="3195401" cy="3195401"/>
          </a:xfrm>
          <a:prstGeom prst="rect">
            <a:avLst/>
          </a:prstGeom>
        </p:spPr>
      </p:pic>
      <p:sp>
        <p:nvSpPr>
          <p:cNvPr id="10" name="TextBox 9">
            <a:extLst>
              <a:ext uri="{FF2B5EF4-FFF2-40B4-BE49-F238E27FC236}">
                <a16:creationId xmlns:a16="http://schemas.microsoft.com/office/drawing/2014/main" id="{D0AE87C9-B2A5-4667-8C24-9F7BDE017380}"/>
              </a:ext>
            </a:extLst>
          </p:cNvPr>
          <p:cNvSpPr txBox="1"/>
          <p:nvPr/>
        </p:nvSpPr>
        <p:spPr>
          <a:xfrm>
            <a:off x="6096000" y="1074472"/>
            <a:ext cx="5940584" cy="2092881"/>
          </a:xfrm>
          <a:prstGeom prst="rect">
            <a:avLst/>
          </a:prstGeom>
          <a:noFill/>
        </p:spPr>
        <p:txBody>
          <a:bodyPr wrap="square" rtlCol="0">
            <a:spAutoFit/>
          </a:bodyPr>
          <a:lstStyle/>
          <a:p>
            <a:r>
              <a:rPr lang="en-US" sz="4000" b="1" dirty="0">
                <a:latin typeface="Ink Free" panose="03080402000500000000" pitchFamily="66" charset="0"/>
              </a:rPr>
              <a:t>Step 2: </a:t>
            </a:r>
          </a:p>
          <a:p>
            <a:r>
              <a:rPr lang="en-US" sz="3000" dirty="0">
                <a:latin typeface="Ink Free" panose="03080402000500000000" pitchFamily="66" charset="0"/>
              </a:rPr>
              <a:t>Add cold water to one of the paper cups + 6 drops of the cold food coloring and stir it well.</a:t>
            </a:r>
          </a:p>
        </p:txBody>
      </p:sp>
      <p:pic>
        <p:nvPicPr>
          <p:cNvPr id="11" name="Picture 10">
            <a:extLst>
              <a:ext uri="{FF2B5EF4-FFF2-40B4-BE49-F238E27FC236}">
                <a16:creationId xmlns:a16="http://schemas.microsoft.com/office/drawing/2014/main" id="{D5A1771C-3371-475E-8B1B-886C370E3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883" y="3167351"/>
            <a:ext cx="3195401" cy="3195401"/>
          </a:xfrm>
          <a:prstGeom prst="rect">
            <a:avLst/>
          </a:prstGeom>
        </p:spPr>
      </p:pic>
    </p:spTree>
    <p:extLst>
      <p:ext uri="{BB962C8B-B14F-4D97-AF65-F5344CB8AC3E}">
        <p14:creationId xmlns:p14="http://schemas.microsoft.com/office/powerpoint/2010/main" val="225511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2: </a:t>
            </a:r>
            <a:r>
              <a:rPr lang="en-US" sz="3600" b="1" dirty="0">
                <a:effectLst>
                  <a:outerShdw blurRad="38100" dist="38100" dir="2700000" algn="tl">
                    <a:srgbClr val="000000">
                      <a:alpha val="43137"/>
                    </a:srgbClr>
                  </a:outerShdw>
                </a:effectLst>
                <a:latin typeface="Ink Free" panose="03080402000500000000" pitchFamily="66" charset="0"/>
              </a:rPr>
              <a:t>cold water versus warm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62CC7F3-7B61-437A-9C17-7AEEFE3A0BDB}"/>
              </a:ext>
            </a:extLst>
          </p:cNvPr>
          <p:cNvSpPr txBox="1"/>
          <p:nvPr/>
        </p:nvSpPr>
        <p:spPr>
          <a:xfrm>
            <a:off x="246856" y="1087766"/>
            <a:ext cx="5371624" cy="2554545"/>
          </a:xfrm>
          <a:prstGeom prst="rect">
            <a:avLst/>
          </a:prstGeom>
          <a:noFill/>
        </p:spPr>
        <p:txBody>
          <a:bodyPr wrap="square" rtlCol="0">
            <a:spAutoFit/>
          </a:bodyPr>
          <a:lstStyle/>
          <a:p>
            <a:r>
              <a:rPr lang="en-US" sz="4000" b="1" dirty="0">
                <a:latin typeface="Ink Free" panose="03080402000500000000" pitchFamily="66" charset="0"/>
              </a:rPr>
              <a:t>Step 3: </a:t>
            </a:r>
          </a:p>
          <a:p>
            <a:r>
              <a:rPr lang="en-US" sz="3000" dirty="0">
                <a:latin typeface="Ink Free" panose="03080402000500000000" pitchFamily="66" charset="0"/>
              </a:rPr>
              <a:t>Add warm water to the other paper cup + 12 drops of the warm food coloring and stir it well.</a:t>
            </a:r>
          </a:p>
        </p:txBody>
      </p:sp>
      <p:sp>
        <p:nvSpPr>
          <p:cNvPr id="10" name="TextBox 9">
            <a:extLst>
              <a:ext uri="{FF2B5EF4-FFF2-40B4-BE49-F238E27FC236}">
                <a16:creationId xmlns:a16="http://schemas.microsoft.com/office/drawing/2014/main" id="{D0AE87C9-B2A5-4667-8C24-9F7BDE017380}"/>
              </a:ext>
            </a:extLst>
          </p:cNvPr>
          <p:cNvSpPr txBox="1"/>
          <p:nvPr/>
        </p:nvSpPr>
        <p:spPr>
          <a:xfrm>
            <a:off x="6096000" y="1074472"/>
            <a:ext cx="5940584" cy="2369880"/>
          </a:xfrm>
          <a:prstGeom prst="rect">
            <a:avLst/>
          </a:prstGeom>
          <a:noFill/>
        </p:spPr>
        <p:txBody>
          <a:bodyPr wrap="square" rtlCol="0">
            <a:spAutoFit/>
          </a:bodyPr>
          <a:lstStyle/>
          <a:p>
            <a:r>
              <a:rPr lang="en-US" sz="4000" b="1" dirty="0">
                <a:latin typeface="Ink Free" panose="03080402000500000000" pitchFamily="66" charset="0"/>
              </a:rPr>
              <a:t>Step 4: </a:t>
            </a:r>
          </a:p>
          <a:p>
            <a:r>
              <a:rPr lang="en-US" sz="3000" dirty="0">
                <a:latin typeface="Ink Free" panose="03080402000500000000" pitchFamily="66" charset="0"/>
              </a:rPr>
              <a:t>Add tap water to the plastic tray until it is half full </a:t>
            </a:r>
            <a:r>
              <a:rPr lang="en-US" sz="2400" dirty="0">
                <a:latin typeface="Ink Free" panose="03080402000500000000" pitchFamily="66" charset="0"/>
              </a:rPr>
              <a:t>(make sure it does not surpass the level of water in the paper cups).</a:t>
            </a:r>
          </a:p>
        </p:txBody>
      </p:sp>
      <p:pic>
        <p:nvPicPr>
          <p:cNvPr id="8" name="Picture 7">
            <a:extLst>
              <a:ext uri="{FF2B5EF4-FFF2-40B4-BE49-F238E27FC236}">
                <a16:creationId xmlns:a16="http://schemas.microsoft.com/office/drawing/2014/main" id="{36A7B730-833A-4F14-9005-1CD98E6DA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91" y="3187105"/>
            <a:ext cx="3195401" cy="3195401"/>
          </a:xfrm>
          <a:prstGeom prst="rect">
            <a:avLst/>
          </a:prstGeom>
        </p:spPr>
      </p:pic>
      <p:pic>
        <p:nvPicPr>
          <p:cNvPr id="12" name="Picture 11">
            <a:extLst>
              <a:ext uri="{FF2B5EF4-FFF2-40B4-BE49-F238E27FC236}">
                <a16:creationId xmlns:a16="http://schemas.microsoft.com/office/drawing/2014/main" id="{CCC08F06-3A84-4184-AF3A-6E5D94ED8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882" y="3167350"/>
            <a:ext cx="3195401" cy="3195401"/>
          </a:xfrm>
          <a:prstGeom prst="rect">
            <a:avLst/>
          </a:prstGeom>
        </p:spPr>
      </p:pic>
    </p:spTree>
    <p:extLst>
      <p:ext uri="{BB962C8B-B14F-4D97-AF65-F5344CB8AC3E}">
        <p14:creationId xmlns:p14="http://schemas.microsoft.com/office/powerpoint/2010/main" val="89150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2: </a:t>
            </a:r>
            <a:r>
              <a:rPr lang="en-US" sz="3600" b="1" dirty="0">
                <a:effectLst>
                  <a:outerShdw blurRad="38100" dist="38100" dir="2700000" algn="tl">
                    <a:srgbClr val="000000">
                      <a:alpha val="43137"/>
                    </a:srgbClr>
                  </a:outerShdw>
                </a:effectLst>
                <a:latin typeface="Ink Free" panose="03080402000500000000" pitchFamily="66" charset="0"/>
              </a:rPr>
              <a:t>cold water versus warm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62CC7F3-7B61-437A-9C17-7AEEFE3A0BDB}"/>
              </a:ext>
            </a:extLst>
          </p:cNvPr>
          <p:cNvSpPr txBox="1"/>
          <p:nvPr/>
        </p:nvSpPr>
        <p:spPr>
          <a:xfrm>
            <a:off x="246856" y="1087766"/>
            <a:ext cx="5371624" cy="2092881"/>
          </a:xfrm>
          <a:prstGeom prst="rect">
            <a:avLst/>
          </a:prstGeom>
          <a:noFill/>
        </p:spPr>
        <p:txBody>
          <a:bodyPr wrap="square" rtlCol="0">
            <a:spAutoFit/>
          </a:bodyPr>
          <a:lstStyle/>
          <a:p>
            <a:r>
              <a:rPr lang="en-US" sz="4000" b="1" dirty="0">
                <a:latin typeface="Ink Free" panose="03080402000500000000" pitchFamily="66" charset="0"/>
              </a:rPr>
              <a:t>Step 5: </a:t>
            </a:r>
          </a:p>
          <a:p>
            <a:r>
              <a:rPr lang="en-US" sz="3000" dirty="0">
                <a:latin typeface="Ink Free" panose="03080402000500000000" pitchFamily="66" charset="0"/>
              </a:rPr>
              <a:t>Gently remove the tapes off the warm cup and then off the cold cup. </a:t>
            </a:r>
          </a:p>
        </p:txBody>
      </p:sp>
      <p:sp>
        <p:nvSpPr>
          <p:cNvPr id="10" name="TextBox 9">
            <a:extLst>
              <a:ext uri="{FF2B5EF4-FFF2-40B4-BE49-F238E27FC236}">
                <a16:creationId xmlns:a16="http://schemas.microsoft.com/office/drawing/2014/main" id="{D0AE87C9-B2A5-4667-8C24-9F7BDE017380}"/>
              </a:ext>
            </a:extLst>
          </p:cNvPr>
          <p:cNvSpPr txBox="1"/>
          <p:nvPr/>
        </p:nvSpPr>
        <p:spPr>
          <a:xfrm>
            <a:off x="6096000" y="1074472"/>
            <a:ext cx="5940584" cy="2092881"/>
          </a:xfrm>
          <a:prstGeom prst="rect">
            <a:avLst/>
          </a:prstGeom>
          <a:noFill/>
        </p:spPr>
        <p:txBody>
          <a:bodyPr wrap="square" rtlCol="0">
            <a:spAutoFit/>
          </a:bodyPr>
          <a:lstStyle/>
          <a:p>
            <a:r>
              <a:rPr lang="en-US" sz="4000" b="1" dirty="0">
                <a:latin typeface="Ink Free" panose="03080402000500000000" pitchFamily="66" charset="0"/>
              </a:rPr>
              <a:t>Step 6: </a:t>
            </a:r>
          </a:p>
          <a:p>
            <a:r>
              <a:rPr lang="en-US" sz="3000" dirty="0">
                <a:latin typeface="Ink Free" panose="03080402000500000000" pitchFamily="66" charset="0"/>
              </a:rPr>
              <a:t>Observe the colored flows you created for a few minutes. What happens?</a:t>
            </a:r>
          </a:p>
        </p:txBody>
      </p:sp>
      <p:pic>
        <p:nvPicPr>
          <p:cNvPr id="9" name="Picture 8">
            <a:extLst>
              <a:ext uri="{FF2B5EF4-FFF2-40B4-BE49-F238E27FC236}">
                <a16:creationId xmlns:a16="http://schemas.microsoft.com/office/drawing/2014/main" id="{6DAB5451-63CA-4B33-A054-9F30929CF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90" y="3187104"/>
            <a:ext cx="3195401" cy="3195401"/>
          </a:xfrm>
          <a:prstGeom prst="rect">
            <a:avLst/>
          </a:prstGeom>
        </p:spPr>
      </p:pic>
      <p:pic>
        <p:nvPicPr>
          <p:cNvPr id="11" name="Picture 10">
            <a:extLst>
              <a:ext uri="{FF2B5EF4-FFF2-40B4-BE49-F238E27FC236}">
                <a16:creationId xmlns:a16="http://schemas.microsoft.com/office/drawing/2014/main" id="{FD1F1984-A912-4594-B050-B931621F9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882" y="3167350"/>
            <a:ext cx="3195400" cy="3195400"/>
          </a:xfrm>
          <a:prstGeom prst="rect">
            <a:avLst/>
          </a:prstGeom>
        </p:spPr>
      </p:pic>
    </p:spTree>
    <p:extLst>
      <p:ext uri="{BB962C8B-B14F-4D97-AF65-F5344CB8AC3E}">
        <p14:creationId xmlns:p14="http://schemas.microsoft.com/office/powerpoint/2010/main" val="342948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8133C3-8117-40CB-8F98-B2E4238030FA}"/>
              </a:ext>
            </a:extLst>
          </p:cNvPr>
          <p:cNvSpPr/>
          <p:nvPr/>
        </p:nvSpPr>
        <p:spPr>
          <a:xfrm>
            <a:off x="394908" y="1079340"/>
            <a:ext cx="11379251" cy="5423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75D5921-6313-4F0E-A5E4-D4ADC06B01FF}"/>
              </a:ext>
            </a:extLst>
          </p:cNvPr>
          <p:cNvSpPr txBox="1"/>
          <p:nvPr/>
        </p:nvSpPr>
        <p:spPr>
          <a:xfrm>
            <a:off x="394908" y="1152246"/>
            <a:ext cx="11050206" cy="707886"/>
          </a:xfrm>
          <a:prstGeom prst="rect">
            <a:avLst/>
          </a:prstGeom>
          <a:noFill/>
        </p:spPr>
        <p:txBody>
          <a:bodyPr wrap="square" rtlCol="0">
            <a:spAutoFit/>
          </a:bodyPr>
          <a:lstStyle/>
          <a:p>
            <a:pPr algn="ctr"/>
            <a:r>
              <a:rPr lang="en-US" sz="4000" b="1" dirty="0">
                <a:latin typeface="Ink Free" panose="03080402000500000000" pitchFamily="66" charset="0"/>
              </a:rPr>
              <a:t>What was our main finding?</a:t>
            </a:r>
          </a:p>
        </p:txBody>
      </p:sp>
      <p:sp>
        <p:nvSpPr>
          <p:cNvPr id="11" name="TextBox 10">
            <a:extLst>
              <a:ext uri="{FF2B5EF4-FFF2-40B4-BE49-F238E27FC236}">
                <a16:creationId xmlns:a16="http://schemas.microsoft.com/office/drawing/2014/main" id="{21055A29-3C9F-4A43-9516-019EC06C89EE}"/>
              </a:ext>
            </a:extLst>
          </p:cNvPr>
          <p:cNvSpPr txBox="1"/>
          <p:nvPr/>
        </p:nvSpPr>
        <p:spPr>
          <a:xfrm>
            <a:off x="559430" y="1506189"/>
            <a:ext cx="11050206" cy="1754326"/>
          </a:xfrm>
          <a:prstGeom prst="rect">
            <a:avLst/>
          </a:prstGeom>
          <a:noFill/>
        </p:spPr>
        <p:txBody>
          <a:bodyPr wrap="square" rtlCol="0">
            <a:spAutoFit/>
          </a:bodyPr>
          <a:lstStyle/>
          <a:p>
            <a:pPr algn="ctr"/>
            <a:endParaRPr lang="en-US" sz="3600" b="1" dirty="0">
              <a:latin typeface="Ink Free" panose="03080402000500000000" pitchFamily="66" charset="0"/>
            </a:endParaRPr>
          </a:p>
          <a:p>
            <a:pPr algn="ctr"/>
            <a:r>
              <a:rPr lang="en-US" sz="3600" dirty="0">
                <a:latin typeface="Ink Free" panose="03080402000500000000" pitchFamily="66" charset="0"/>
              </a:rPr>
              <a:t>We found that cold water is heavier than warm water!</a:t>
            </a:r>
          </a:p>
          <a:p>
            <a:endParaRPr lang="en-US" sz="3600" b="1" dirty="0">
              <a:latin typeface="Ink Free" panose="03080402000500000000" pitchFamily="66" charset="0"/>
            </a:endParaRPr>
          </a:p>
        </p:txBody>
      </p:sp>
      <p:sp>
        <p:nvSpPr>
          <p:cNvPr id="9" name="TextBox 8">
            <a:extLst>
              <a:ext uri="{FF2B5EF4-FFF2-40B4-BE49-F238E27FC236}">
                <a16:creationId xmlns:a16="http://schemas.microsoft.com/office/drawing/2014/main" id="{C23BF5DA-2A2A-4468-8C1A-F12FBD00EDA4}"/>
              </a:ext>
            </a:extLst>
          </p:cNvPr>
          <p:cNvSpPr txBox="1"/>
          <p:nvPr/>
        </p:nvSpPr>
        <p:spPr>
          <a:xfrm>
            <a:off x="11574" y="51910"/>
            <a:ext cx="12180425" cy="707886"/>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2: </a:t>
            </a:r>
            <a:r>
              <a:rPr lang="en-US" sz="3600" b="1" dirty="0">
                <a:effectLst>
                  <a:outerShdw blurRad="38100" dist="38100" dir="2700000" algn="tl">
                    <a:srgbClr val="000000">
                      <a:alpha val="43137"/>
                    </a:srgbClr>
                  </a:outerShdw>
                </a:effectLst>
                <a:latin typeface="Ink Free" panose="03080402000500000000" pitchFamily="66" charset="0"/>
              </a:rPr>
              <a:t>cold water versus warm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ECA20F9F-A4F8-489D-93C2-04A32A3A4D9B}"/>
              </a:ext>
            </a:extLst>
          </p:cNvPr>
          <p:cNvSpPr txBox="1"/>
          <p:nvPr/>
        </p:nvSpPr>
        <p:spPr>
          <a:xfrm>
            <a:off x="570897" y="2936704"/>
            <a:ext cx="11050206" cy="1200329"/>
          </a:xfrm>
          <a:prstGeom prst="rect">
            <a:avLst/>
          </a:prstGeom>
          <a:noFill/>
        </p:spPr>
        <p:txBody>
          <a:bodyPr wrap="square" rtlCol="0">
            <a:spAutoFit/>
          </a:bodyPr>
          <a:lstStyle/>
          <a:p>
            <a:pPr algn="ctr"/>
            <a:r>
              <a:rPr lang="en-US" sz="3600" dirty="0">
                <a:latin typeface="Ink Free" panose="03080402000500000000" pitchFamily="66" charset="0"/>
              </a:rPr>
              <a:t>Do you remember what we found in the previous experiment?</a:t>
            </a:r>
            <a:endParaRPr lang="en-US" sz="3600" b="1" dirty="0">
              <a:latin typeface="Ink Free" panose="03080402000500000000" pitchFamily="66" charset="0"/>
            </a:endParaRPr>
          </a:p>
        </p:txBody>
      </p:sp>
      <p:sp>
        <p:nvSpPr>
          <p:cNvPr id="12" name="TextBox 11">
            <a:extLst>
              <a:ext uri="{FF2B5EF4-FFF2-40B4-BE49-F238E27FC236}">
                <a16:creationId xmlns:a16="http://schemas.microsoft.com/office/drawing/2014/main" id="{A9B79F5D-03D9-4CB9-8C8B-38750B720587}"/>
              </a:ext>
            </a:extLst>
          </p:cNvPr>
          <p:cNvSpPr txBox="1"/>
          <p:nvPr/>
        </p:nvSpPr>
        <p:spPr>
          <a:xfrm>
            <a:off x="570897" y="4137033"/>
            <a:ext cx="11050206" cy="646331"/>
          </a:xfrm>
          <a:prstGeom prst="rect">
            <a:avLst/>
          </a:prstGeom>
          <a:noFill/>
        </p:spPr>
        <p:txBody>
          <a:bodyPr wrap="square" rtlCol="0">
            <a:spAutoFit/>
          </a:bodyPr>
          <a:lstStyle/>
          <a:p>
            <a:pPr algn="ctr"/>
            <a:r>
              <a:rPr lang="en-US" sz="3600" dirty="0">
                <a:latin typeface="Ink Free" panose="03080402000500000000" pitchFamily="66" charset="0"/>
              </a:rPr>
              <a:t>We found that saltwater is heavier than freshwater!</a:t>
            </a:r>
            <a:endParaRPr lang="en-US" sz="3600" b="1" dirty="0">
              <a:latin typeface="Ink Free" panose="03080402000500000000" pitchFamily="66" charset="0"/>
            </a:endParaRPr>
          </a:p>
        </p:txBody>
      </p:sp>
      <p:sp>
        <p:nvSpPr>
          <p:cNvPr id="13" name="TextBox 12">
            <a:extLst>
              <a:ext uri="{FF2B5EF4-FFF2-40B4-BE49-F238E27FC236}">
                <a16:creationId xmlns:a16="http://schemas.microsoft.com/office/drawing/2014/main" id="{9CF516B7-D621-4C49-B947-3C1CE8079EC2}"/>
              </a:ext>
            </a:extLst>
          </p:cNvPr>
          <p:cNvSpPr txBox="1"/>
          <p:nvPr/>
        </p:nvSpPr>
        <p:spPr>
          <a:xfrm>
            <a:off x="559430" y="5174069"/>
            <a:ext cx="11050206" cy="1200329"/>
          </a:xfrm>
          <a:prstGeom prst="rect">
            <a:avLst/>
          </a:prstGeom>
          <a:noFill/>
        </p:spPr>
        <p:txBody>
          <a:bodyPr wrap="square" rtlCol="0">
            <a:spAutoFit/>
          </a:bodyPr>
          <a:lstStyle/>
          <a:p>
            <a:pPr algn="ctr"/>
            <a:r>
              <a:rPr lang="en-US" sz="3600" dirty="0">
                <a:latin typeface="Ink Free" panose="03080402000500000000" pitchFamily="66" charset="0"/>
              </a:rPr>
              <a:t>How can these findings help us to understand </a:t>
            </a:r>
          </a:p>
          <a:p>
            <a:pPr algn="ctr"/>
            <a:r>
              <a:rPr lang="en-US" sz="3600" dirty="0">
                <a:latin typeface="Ink Free" panose="03080402000500000000" pitchFamily="66" charset="0"/>
              </a:rPr>
              <a:t>ocean movement? Let’s check it out!</a:t>
            </a:r>
            <a:endParaRPr lang="en-US" sz="3600" b="1" dirty="0">
              <a:latin typeface="Ink Free" panose="03080402000500000000" pitchFamily="66" charset="0"/>
            </a:endParaRPr>
          </a:p>
        </p:txBody>
      </p:sp>
    </p:spTree>
    <p:extLst>
      <p:ext uri="{BB962C8B-B14F-4D97-AF65-F5344CB8AC3E}">
        <p14:creationId xmlns:p14="http://schemas.microsoft.com/office/powerpoint/2010/main" val="166538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677108"/>
          </a:xfrm>
          <a:prstGeom prst="rect">
            <a:avLst/>
          </a:prstGeom>
          <a:solidFill>
            <a:srgbClr val="D5FFF7"/>
          </a:solidFill>
          <a:ln w="28575">
            <a:solidFill>
              <a:schemeClr val="tx2"/>
            </a:solidFill>
          </a:ln>
        </p:spPr>
        <p:txBody>
          <a:bodyPr wrap="square" rtlCol="0">
            <a:spAutoFit/>
          </a:bodyPr>
          <a:lstStyle/>
          <a:p>
            <a:pPr algn="ctr"/>
            <a:r>
              <a:rPr lang="en-US" sz="3800" b="1" dirty="0">
                <a:effectLst>
                  <a:outerShdw blurRad="38100" dist="38100" dir="2700000" algn="tl">
                    <a:srgbClr val="000000">
                      <a:alpha val="43137"/>
                    </a:srgbClr>
                  </a:outerShdw>
                </a:effectLst>
                <a:latin typeface="Ink Free" panose="03080402000500000000" pitchFamily="66" charset="0"/>
              </a:rPr>
              <a:t>In the poles, waters are cold and salty: they are heavy!</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28133C3-8117-40CB-8F98-B2E4238030FA}"/>
              </a:ext>
            </a:extLst>
          </p:cNvPr>
          <p:cNvSpPr/>
          <p:nvPr/>
        </p:nvSpPr>
        <p:spPr>
          <a:xfrm>
            <a:off x="394908" y="1079340"/>
            <a:ext cx="11379251" cy="5423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FB0428-5034-4CD2-BB90-EF786DBEB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78" y="1379848"/>
            <a:ext cx="7820110" cy="4398812"/>
          </a:xfrm>
          <a:prstGeom prst="rect">
            <a:avLst/>
          </a:prstGeom>
        </p:spPr>
      </p:pic>
      <p:sp>
        <p:nvSpPr>
          <p:cNvPr id="10" name="Rectangle 9">
            <a:extLst>
              <a:ext uri="{FF2B5EF4-FFF2-40B4-BE49-F238E27FC236}">
                <a16:creationId xmlns:a16="http://schemas.microsoft.com/office/drawing/2014/main" id="{E3AABDC2-FD39-4941-8B39-89FA5E3E2E8B}"/>
              </a:ext>
            </a:extLst>
          </p:cNvPr>
          <p:cNvSpPr/>
          <p:nvPr/>
        </p:nvSpPr>
        <p:spPr>
          <a:xfrm>
            <a:off x="587337" y="6158385"/>
            <a:ext cx="3831433" cy="276999"/>
          </a:xfrm>
          <a:prstGeom prst="rect">
            <a:avLst/>
          </a:prstGeom>
        </p:spPr>
        <p:txBody>
          <a:bodyPr wrap="none">
            <a:spAutoFit/>
          </a:bodyPr>
          <a:lstStyle/>
          <a:p>
            <a:r>
              <a:rPr lang="en-US" sz="1200" dirty="0">
                <a:hlinkClick r:id="rId4"/>
              </a:rPr>
              <a:t>How do ocean currents work? - Jennifer </a:t>
            </a:r>
            <a:r>
              <a:rPr lang="en-US" sz="1200" dirty="0" err="1">
                <a:hlinkClick r:id="rId4"/>
              </a:rPr>
              <a:t>Verduin</a:t>
            </a:r>
            <a:r>
              <a:rPr lang="en-US" sz="1200" dirty="0">
                <a:hlinkClick r:id="rId4"/>
              </a:rPr>
              <a:t> - YouTube</a:t>
            </a:r>
            <a:endParaRPr lang="en-US" sz="1200" dirty="0"/>
          </a:p>
        </p:txBody>
      </p:sp>
    </p:spTree>
    <p:extLst>
      <p:ext uri="{BB962C8B-B14F-4D97-AF65-F5344CB8AC3E}">
        <p14:creationId xmlns:p14="http://schemas.microsoft.com/office/powerpoint/2010/main" val="17477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081EE7C-3314-4C66-8A48-3F31478E2391}"/>
              </a:ext>
            </a:extLst>
          </p:cNvPr>
          <p:cNvSpPr txBox="1"/>
          <p:nvPr/>
        </p:nvSpPr>
        <p:spPr>
          <a:xfrm>
            <a:off x="11574" y="51910"/>
            <a:ext cx="12180425" cy="677108"/>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3800" b="1" dirty="0">
                <a:effectLst>
                  <a:outerShdw blurRad="38100" dist="38100" dir="2700000" algn="tl">
                    <a:srgbClr val="000000">
                      <a:alpha val="43137"/>
                    </a:srgbClr>
                  </a:outerShdw>
                </a:effectLst>
                <a:latin typeface="Ink Free" panose="03080402000500000000" pitchFamily="66" charset="0"/>
              </a:rPr>
              <a:t>Heavier waters will sink to the deep ocean</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28133C3-8117-40CB-8F98-B2E4238030FA}"/>
              </a:ext>
            </a:extLst>
          </p:cNvPr>
          <p:cNvSpPr/>
          <p:nvPr/>
        </p:nvSpPr>
        <p:spPr>
          <a:xfrm>
            <a:off x="394908" y="1079340"/>
            <a:ext cx="11379251" cy="5423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20B00E-85A2-40F5-B641-856DC4138337}"/>
              </a:ext>
            </a:extLst>
          </p:cNvPr>
          <p:cNvSpPr/>
          <p:nvPr/>
        </p:nvSpPr>
        <p:spPr>
          <a:xfrm>
            <a:off x="587337" y="6158385"/>
            <a:ext cx="3831433" cy="276999"/>
          </a:xfrm>
          <a:prstGeom prst="rect">
            <a:avLst/>
          </a:prstGeom>
        </p:spPr>
        <p:txBody>
          <a:bodyPr wrap="none">
            <a:spAutoFit/>
          </a:bodyPr>
          <a:lstStyle/>
          <a:p>
            <a:r>
              <a:rPr lang="en-US" sz="1200" dirty="0">
                <a:hlinkClick r:id="rId3"/>
              </a:rPr>
              <a:t>How do ocean currents work? - Jennifer </a:t>
            </a:r>
            <a:r>
              <a:rPr lang="en-US" sz="1200" dirty="0" err="1">
                <a:hlinkClick r:id="rId3"/>
              </a:rPr>
              <a:t>Verduin</a:t>
            </a:r>
            <a:r>
              <a:rPr lang="en-US" sz="1200" dirty="0">
                <a:hlinkClick r:id="rId3"/>
              </a:rPr>
              <a:t> - YouTube</a:t>
            </a:r>
            <a:endParaRPr lang="en-US" sz="1200" dirty="0"/>
          </a:p>
        </p:txBody>
      </p:sp>
      <p:pic>
        <p:nvPicPr>
          <p:cNvPr id="12" name="Picture 11">
            <a:extLst>
              <a:ext uri="{FF2B5EF4-FFF2-40B4-BE49-F238E27FC236}">
                <a16:creationId xmlns:a16="http://schemas.microsoft.com/office/drawing/2014/main" id="{EFF056EE-98C2-42CF-A188-C1D7B48F7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124" y="1298962"/>
            <a:ext cx="8359894" cy="4702441"/>
          </a:xfrm>
          <a:prstGeom prst="rect">
            <a:avLst/>
          </a:prstGeom>
        </p:spPr>
      </p:pic>
    </p:spTree>
    <p:extLst>
      <p:ext uri="{BB962C8B-B14F-4D97-AF65-F5344CB8AC3E}">
        <p14:creationId xmlns:p14="http://schemas.microsoft.com/office/powerpoint/2010/main" val="277316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07D1B6BE-67B8-4A60-A82B-4FFFD1A12766}"/>
              </a:ext>
            </a:extLst>
          </p:cNvPr>
          <p:cNvPicPr>
            <a:picLocks noChangeAspect="1"/>
          </p:cNvPicPr>
          <p:nvPr/>
        </p:nvPicPr>
        <p:blipFill rotWithShape="1">
          <a:blip r:embed="rId3">
            <a:extLst>
              <a:ext uri="{28A0092B-C50C-407E-A947-70E740481C1C}">
                <a14:useLocalDpi xmlns:a14="http://schemas.microsoft.com/office/drawing/2010/main" val="0"/>
              </a:ext>
            </a:extLst>
          </a:blip>
          <a:srcRect b="13411"/>
          <a:stretch/>
        </p:blipFill>
        <p:spPr>
          <a:xfrm>
            <a:off x="0" y="-1"/>
            <a:ext cx="12192000" cy="6964681"/>
          </a:xfrm>
          <a:prstGeom prst="rect">
            <a:avLst/>
          </a:prstGeom>
        </p:spPr>
      </p:pic>
      <p:sp>
        <p:nvSpPr>
          <p:cNvPr id="6" name="TextBox 5">
            <a:extLst>
              <a:ext uri="{FF2B5EF4-FFF2-40B4-BE49-F238E27FC236}">
                <a16:creationId xmlns:a16="http://schemas.microsoft.com/office/drawing/2014/main" id="{DA17C9FC-289C-4CA8-A980-2C74F4806412}"/>
              </a:ext>
            </a:extLst>
          </p:cNvPr>
          <p:cNvSpPr txBox="1"/>
          <p:nvPr/>
        </p:nvSpPr>
        <p:spPr>
          <a:xfrm>
            <a:off x="167640" y="77420"/>
            <a:ext cx="11856720" cy="707886"/>
          </a:xfrm>
          <a:prstGeom prst="rect">
            <a:avLst/>
          </a:prstGeom>
          <a:noFill/>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The ocean covers nearly 70% of the Earth’s surface</a:t>
            </a:r>
            <a:endParaRPr lang="en-US" sz="3600" dirty="0">
              <a:solidFill>
                <a:schemeClr val="bg1"/>
              </a:solidFill>
              <a:latin typeface="Ink Free" panose="03080402000500000000" pitchFamily="66" charset="0"/>
            </a:endParaRPr>
          </a:p>
        </p:txBody>
      </p:sp>
      <p:sp>
        <p:nvSpPr>
          <p:cNvPr id="7" name="TextBox 6">
            <a:extLst>
              <a:ext uri="{FF2B5EF4-FFF2-40B4-BE49-F238E27FC236}">
                <a16:creationId xmlns:a16="http://schemas.microsoft.com/office/drawing/2014/main" id="{8E2C3D9A-DD41-42A6-839F-69CAF06B0C18}"/>
              </a:ext>
            </a:extLst>
          </p:cNvPr>
          <p:cNvSpPr txBox="1"/>
          <p:nvPr/>
        </p:nvSpPr>
        <p:spPr>
          <a:xfrm>
            <a:off x="0" y="6257836"/>
            <a:ext cx="11856720" cy="400110"/>
          </a:xfrm>
          <a:prstGeom prst="rect">
            <a:avLst/>
          </a:prstGeom>
          <a:noFill/>
        </p:spPr>
        <p:txBody>
          <a:bodyPr wrap="square" rtlCol="0">
            <a:spAutoFit/>
          </a:bodyPr>
          <a:lstStyle/>
          <a:p>
            <a:r>
              <a:rPr lang="en-US" sz="2000" b="1" dirty="0">
                <a:solidFill>
                  <a:schemeClr val="bg1"/>
                </a:solidFill>
                <a:latin typeface="Ink Free" panose="03080402000500000000" pitchFamily="66" charset="0"/>
              </a:rPr>
              <a:t>Credit: NASA</a:t>
            </a:r>
            <a:endParaRPr lang="en-US" sz="2000" dirty="0">
              <a:solidFill>
                <a:schemeClr val="bg1"/>
              </a:solidFill>
              <a:latin typeface="Ink Free" panose="03080402000500000000" pitchFamily="66" charset="0"/>
            </a:endParaRPr>
          </a:p>
        </p:txBody>
      </p:sp>
    </p:spTree>
    <p:extLst>
      <p:ext uri="{BB962C8B-B14F-4D97-AF65-F5344CB8AC3E}">
        <p14:creationId xmlns:p14="http://schemas.microsoft.com/office/powerpoint/2010/main" val="3185358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081EE7C-3314-4C66-8A48-3F31478E2391}"/>
              </a:ext>
            </a:extLst>
          </p:cNvPr>
          <p:cNvSpPr txBox="1"/>
          <p:nvPr/>
        </p:nvSpPr>
        <p:spPr>
          <a:xfrm>
            <a:off x="11574" y="51910"/>
            <a:ext cx="12180425" cy="646331"/>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3600" b="1" dirty="0">
                <a:effectLst>
                  <a:outerShdw blurRad="38100" dist="38100" dir="2700000" algn="tl">
                    <a:srgbClr val="000000">
                      <a:alpha val="43137"/>
                    </a:srgbClr>
                  </a:outerShdw>
                </a:effectLst>
                <a:latin typeface="Ink Free" panose="03080402000500000000" pitchFamily="66" charset="0"/>
              </a:rPr>
              <a:t>And warm waters will replace heavier waters in the surface</a:t>
            </a:r>
            <a:endParaRPr lang="en-US" sz="3200" b="1" dirty="0">
              <a:effectLst>
                <a:outerShdw blurRad="38100" dist="38100" dir="2700000" algn="tl">
                  <a:srgbClr val="000000">
                    <a:alpha val="43137"/>
                  </a:srgbClr>
                </a:outerShdw>
              </a:effectLst>
              <a:latin typeface="Ink Free" panose="03080402000500000000" pitchFamily="66" charset="0"/>
            </a:endParaRP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28133C3-8117-40CB-8F98-B2E4238030FA}"/>
              </a:ext>
            </a:extLst>
          </p:cNvPr>
          <p:cNvSpPr/>
          <p:nvPr/>
        </p:nvSpPr>
        <p:spPr>
          <a:xfrm>
            <a:off x="394908" y="1079340"/>
            <a:ext cx="11379251" cy="5423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20B00E-85A2-40F5-B641-856DC4138337}"/>
              </a:ext>
            </a:extLst>
          </p:cNvPr>
          <p:cNvSpPr/>
          <p:nvPr/>
        </p:nvSpPr>
        <p:spPr>
          <a:xfrm>
            <a:off x="587337" y="6158385"/>
            <a:ext cx="3831433" cy="276999"/>
          </a:xfrm>
          <a:prstGeom prst="rect">
            <a:avLst/>
          </a:prstGeom>
        </p:spPr>
        <p:txBody>
          <a:bodyPr wrap="none">
            <a:spAutoFit/>
          </a:bodyPr>
          <a:lstStyle/>
          <a:p>
            <a:r>
              <a:rPr lang="en-US" sz="1200" dirty="0">
                <a:hlinkClick r:id="rId3"/>
              </a:rPr>
              <a:t>How do ocean currents work? - Jennifer </a:t>
            </a:r>
            <a:r>
              <a:rPr lang="en-US" sz="1200" dirty="0" err="1">
                <a:hlinkClick r:id="rId3"/>
              </a:rPr>
              <a:t>Verduin</a:t>
            </a:r>
            <a:r>
              <a:rPr lang="en-US" sz="1200" dirty="0">
                <a:hlinkClick r:id="rId3"/>
              </a:rPr>
              <a:t> - YouTube</a:t>
            </a:r>
            <a:endParaRPr lang="en-US" sz="1200" dirty="0"/>
          </a:p>
        </p:txBody>
      </p:sp>
      <p:pic>
        <p:nvPicPr>
          <p:cNvPr id="12" name="Picture 11">
            <a:extLst>
              <a:ext uri="{FF2B5EF4-FFF2-40B4-BE49-F238E27FC236}">
                <a16:creationId xmlns:a16="http://schemas.microsoft.com/office/drawing/2014/main" id="{EFF056EE-98C2-42CF-A188-C1D7B48F7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124" y="1298962"/>
            <a:ext cx="8359894" cy="4702441"/>
          </a:xfrm>
          <a:prstGeom prst="rect">
            <a:avLst/>
          </a:prstGeom>
        </p:spPr>
      </p:pic>
    </p:spTree>
    <p:extLst>
      <p:ext uri="{BB962C8B-B14F-4D97-AF65-F5344CB8AC3E}">
        <p14:creationId xmlns:p14="http://schemas.microsoft.com/office/powerpoint/2010/main" val="1714557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081EE7C-3314-4C66-8A48-3F31478E2391}"/>
              </a:ext>
            </a:extLst>
          </p:cNvPr>
          <p:cNvSpPr txBox="1"/>
          <p:nvPr/>
        </p:nvSpPr>
        <p:spPr>
          <a:xfrm>
            <a:off x="11574" y="51910"/>
            <a:ext cx="12180425" cy="646331"/>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3600" b="1" dirty="0">
                <a:effectLst>
                  <a:outerShdw blurRad="38100" dist="38100" dir="2700000" algn="tl">
                    <a:srgbClr val="000000">
                      <a:alpha val="43137"/>
                    </a:srgbClr>
                  </a:outerShdw>
                </a:effectLst>
                <a:latin typeface="Ink Free" panose="03080402000500000000" pitchFamily="66" charset="0"/>
              </a:rPr>
              <a:t>That’s how the ocean transports heat to different regions!</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28133C3-8117-40CB-8F98-B2E4238030FA}"/>
              </a:ext>
            </a:extLst>
          </p:cNvPr>
          <p:cNvSpPr/>
          <p:nvPr/>
        </p:nvSpPr>
        <p:spPr>
          <a:xfrm>
            <a:off x="394908" y="1079340"/>
            <a:ext cx="11379251" cy="5423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20B00E-85A2-40F5-B641-856DC4138337}"/>
              </a:ext>
            </a:extLst>
          </p:cNvPr>
          <p:cNvSpPr/>
          <p:nvPr/>
        </p:nvSpPr>
        <p:spPr>
          <a:xfrm>
            <a:off x="587337" y="6158385"/>
            <a:ext cx="3831433" cy="276999"/>
          </a:xfrm>
          <a:prstGeom prst="rect">
            <a:avLst/>
          </a:prstGeom>
        </p:spPr>
        <p:txBody>
          <a:bodyPr wrap="none">
            <a:spAutoFit/>
          </a:bodyPr>
          <a:lstStyle/>
          <a:p>
            <a:r>
              <a:rPr lang="en-US" sz="1200" dirty="0">
                <a:hlinkClick r:id="rId3"/>
              </a:rPr>
              <a:t>How do ocean currents work? - Jennifer </a:t>
            </a:r>
            <a:r>
              <a:rPr lang="en-US" sz="1200" dirty="0" err="1">
                <a:hlinkClick r:id="rId3"/>
              </a:rPr>
              <a:t>Verduin</a:t>
            </a:r>
            <a:r>
              <a:rPr lang="en-US" sz="1200" dirty="0">
                <a:hlinkClick r:id="rId3"/>
              </a:rPr>
              <a:t> - YouTube</a:t>
            </a:r>
            <a:endParaRPr lang="en-US" sz="1200" dirty="0"/>
          </a:p>
        </p:txBody>
      </p:sp>
      <p:pic>
        <p:nvPicPr>
          <p:cNvPr id="4" name="Picture 3">
            <a:extLst>
              <a:ext uri="{FF2B5EF4-FFF2-40B4-BE49-F238E27FC236}">
                <a16:creationId xmlns:a16="http://schemas.microsoft.com/office/drawing/2014/main" id="{9939AC3E-0315-4501-8670-984101A47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104" y="1282749"/>
            <a:ext cx="8543640" cy="4805798"/>
          </a:xfrm>
          <a:prstGeom prst="rect">
            <a:avLst/>
          </a:prstGeom>
        </p:spPr>
      </p:pic>
    </p:spTree>
    <p:extLst>
      <p:ext uri="{BB962C8B-B14F-4D97-AF65-F5344CB8AC3E}">
        <p14:creationId xmlns:p14="http://schemas.microsoft.com/office/powerpoint/2010/main" val="149193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8133C3-8117-40CB-8F98-B2E4238030FA}"/>
              </a:ext>
            </a:extLst>
          </p:cNvPr>
          <p:cNvSpPr/>
          <p:nvPr/>
        </p:nvSpPr>
        <p:spPr>
          <a:xfrm>
            <a:off x="394908" y="1079340"/>
            <a:ext cx="11379251" cy="5423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75D5921-6313-4F0E-A5E4-D4ADC06B01FF}"/>
              </a:ext>
            </a:extLst>
          </p:cNvPr>
          <p:cNvSpPr txBox="1"/>
          <p:nvPr/>
        </p:nvSpPr>
        <p:spPr>
          <a:xfrm>
            <a:off x="394908" y="1152246"/>
            <a:ext cx="11050206" cy="1200329"/>
          </a:xfrm>
          <a:prstGeom prst="rect">
            <a:avLst/>
          </a:prstGeom>
          <a:noFill/>
        </p:spPr>
        <p:txBody>
          <a:bodyPr wrap="square" rtlCol="0">
            <a:spAutoFit/>
          </a:bodyPr>
          <a:lstStyle/>
          <a:p>
            <a:pPr algn="ctr"/>
            <a:r>
              <a:rPr lang="en-US" sz="3600" b="1" dirty="0">
                <a:latin typeface="Ink Free" panose="03080402000500000000" pitchFamily="66" charset="0"/>
              </a:rPr>
              <a:t>Temperature and salt drive the deep </a:t>
            </a:r>
          </a:p>
          <a:p>
            <a:pPr algn="ctr"/>
            <a:r>
              <a:rPr lang="en-US" sz="3600" b="1" dirty="0">
                <a:latin typeface="Ink Free" panose="03080402000500000000" pitchFamily="66" charset="0"/>
              </a:rPr>
              <a:t>global ocean movement.</a:t>
            </a:r>
          </a:p>
        </p:txBody>
      </p:sp>
      <p:sp>
        <p:nvSpPr>
          <p:cNvPr id="9" name="TextBox 8">
            <a:extLst>
              <a:ext uri="{FF2B5EF4-FFF2-40B4-BE49-F238E27FC236}">
                <a16:creationId xmlns:a16="http://schemas.microsoft.com/office/drawing/2014/main" id="{C23BF5DA-2A2A-4468-8C1A-F12FBD00EDA4}"/>
              </a:ext>
            </a:extLst>
          </p:cNvPr>
          <p:cNvSpPr txBox="1"/>
          <p:nvPr/>
        </p:nvSpPr>
        <p:spPr>
          <a:xfrm>
            <a:off x="11574" y="51910"/>
            <a:ext cx="12180425" cy="677108"/>
          </a:xfrm>
          <a:prstGeom prst="rect">
            <a:avLst/>
          </a:prstGeom>
          <a:solidFill>
            <a:schemeClr val="tx2">
              <a:lumMod val="20000"/>
              <a:lumOff val="80000"/>
            </a:schemeClr>
          </a:solidFill>
          <a:ln w="28575">
            <a:solidFill>
              <a:schemeClr val="tx2"/>
            </a:solidFill>
          </a:ln>
        </p:spPr>
        <p:txBody>
          <a:bodyPr wrap="square" rtlCol="0">
            <a:spAutoFit/>
          </a:bodyPr>
          <a:lstStyle/>
          <a:p>
            <a:pPr algn="ctr"/>
            <a:r>
              <a:rPr lang="en-US" sz="3800" b="1" dirty="0">
                <a:effectLst>
                  <a:outerShdw blurRad="38100" dist="38100" dir="2700000" algn="tl">
                    <a:srgbClr val="000000">
                      <a:alpha val="43137"/>
                    </a:srgbClr>
                  </a:outerShdw>
                </a:effectLst>
                <a:latin typeface="Ink Free" panose="03080402000500000000" pitchFamily="66" charset="0"/>
              </a:rPr>
              <a:t>We just learned how the global powerful circulation works!</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80E1BDEA-7592-4D00-BBF3-F1D1FAA9B0A2}"/>
              </a:ext>
            </a:extLst>
          </p:cNvPr>
          <p:cNvSpPr txBox="1"/>
          <p:nvPr/>
        </p:nvSpPr>
        <p:spPr>
          <a:xfrm>
            <a:off x="573484" y="2590541"/>
            <a:ext cx="11050206" cy="1200329"/>
          </a:xfrm>
          <a:prstGeom prst="rect">
            <a:avLst/>
          </a:prstGeom>
          <a:noFill/>
        </p:spPr>
        <p:txBody>
          <a:bodyPr wrap="square" rtlCol="0">
            <a:spAutoFit/>
          </a:bodyPr>
          <a:lstStyle/>
          <a:p>
            <a:pPr algn="ctr"/>
            <a:r>
              <a:rPr lang="en-US" sz="3600" b="1" dirty="0">
                <a:latin typeface="Ink Free" panose="03080402000500000000" pitchFamily="66" charset="0"/>
              </a:rPr>
              <a:t>But other things can affect ocean movement </a:t>
            </a:r>
          </a:p>
          <a:p>
            <a:pPr algn="ctr"/>
            <a:r>
              <a:rPr lang="en-US" sz="3600" b="1" dirty="0">
                <a:latin typeface="Ink Free" panose="03080402000500000000" pitchFamily="66" charset="0"/>
              </a:rPr>
              <a:t>more locally…</a:t>
            </a:r>
          </a:p>
        </p:txBody>
      </p:sp>
      <p:sp>
        <p:nvSpPr>
          <p:cNvPr id="15" name="TextBox 14">
            <a:extLst>
              <a:ext uri="{FF2B5EF4-FFF2-40B4-BE49-F238E27FC236}">
                <a16:creationId xmlns:a16="http://schemas.microsoft.com/office/drawing/2014/main" id="{7F717EFD-21AE-42FF-A42F-535E647751E4}"/>
              </a:ext>
            </a:extLst>
          </p:cNvPr>
          <p:cNvSpPr txBox="1"/>
          <p:nvPr/>
        </p:nvSpPr>
        <p:spPr>
          <a:xfrm>
            <a:off x="559430" y="4141192"/>
            <a:ext cx="11050206" cy="1200329"/>
          </a:xfrm>
          <a:prstGeom prst="rect">
            <a:avLst/>
          </a:prstGeom>
          <a:noFill/>
        </p:spPr>
        <p:txBody>
          <a:bodyPr wrap="square" rtlCol="0">
            <a:spAutoFit/>
          </a:bodyPr>
          <a:lstStyle/>
          <a:p>
            <a:pPr algn="ctr"/>
            <a:r>
              <a:rPr lang="en-US" sz="3600" b="1" dirty="0">
                <a:latin typeface="Ink Free" panose="03080402000500000000" pitchFamily="66" charset="0"/>
              </a:rPr>
              <a:t>We can think about how water can move along our coasts with Experiment 3!</a:t>
            </a:r>
          </a:p>
        </p:txBody>
      </p:sp>
    </p:spTree>
    <p:extLst>
      <p:ext uri="{BB962C8B-B14F-4D97-AF65-F5344CB8AC3E}">
        <p14:creationId xmlns:p14="http://schemas.microsoft.com/office/powerpoint/2010/main" val="266650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chemeClr val="tx2">
              <a:lumMod val="60000"/>
              <a:lumOff val="40000"/>
            </a:schemeClr>
          </a:solidFill>
          <a:ln w="28575">
            <a:solidFill>
              <a:schemeClr val="tx2"/>
            </a:solidFill>
          </a:ln>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Experiment 3: </a:t>
            </a:r>
            <a:r>
              <a:rPr lang="en-US" sz="3600" b="1" dirty="0">
                <a:solidFill>
                  <a:schemeClr val="bg1"/>
                </a:solidFill>
                <a:effectLst>
                  <a:outerShdw blurRad="38100" dist="38100" dir="2700000" algn="tl">
                    <a:srgbClr val="000000">
                      <a:alpha val="43137"/>
                    </a:srgbClr>
                  </a:outerShdw>
                </a:effectLst>
                <a:latin typeface="Ink Free" panose="03080402000500000000" pitchFamily="66" charset="0"/>
              </a:rPr>
              <a:t>turbulence in the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A17C9FC-289C-4CA8-A980-2C74F4806412}"/>
              </a:ext>
            </a:extLst>
          </p:cNvPr>
          <p:cNvSpPr txBox="1"/>
          <p:nvPr/>
        </p:nvSpPr>
        <p:spPr>
          <a:xfrm>
            <a:off x="142240" y="1054298"/>
            <a:ext cx="11856720" cy="1631216"/>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Food for thought: </a:t>
            </a:r>
            <a:endParaRPr lang="en-US" sz="3400" b="1" dirty="0">
              <a:latin typeface="Ink Free" panose="03080402000500000000" pitchFamily="66" charset="0"/>
            </a:endParaRPr>
          </a:p>
          <a:p>
            <a:pPr algn="ctr"/>
            <a:r>
              <a:rPr lang="en-US" sz="3000" dirty="0">
                <a:latin typeface="Ink Free" panose="03080402000500000000" pitchFamily="66" charset="0"/>
              </a:rPr>
              <a:t>The ocean can be flat or very turbulent.</a:t>
            </a:r>
          </a:p>
          <a:p>
            <a:pPr algn="ctr"/>
            <a:r>
              <a:rPr lang="en-US" sz="3000" dirty="0">
                <a:latin typeface="Ink Free" panose="03080402000500000000" pitchFamily="66" charset="0"/>
              </a:rPr>
              <a:t>What do you think is the major force that causes that?</a:t>
            </a:r>
          </a:p>
        </p:txBody>
      </p:sp>
      <p:pic>
        <p:nvPicPr>
          <p:cNvPr id="3" name="Picture 2">
            <a:extLst>
              <a:ext uri="{FF2B5EF4-FFF2-40B4-BE49-F238E27FC236}">
                <a16:creationId xmlns:a16="http://schemas.microsoft.com/office/drawing/2014/main" id="{9502FB32-7D82-4F52-9ED4-98C01D81C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545" y="3147179"/>
            <a:ext cx="4572000" cy="3429000"/>
          </a:xfrm>
          <a:prstGeom prst="rect">
            <a:avLst/>
          </a:prstGeom>
        </p:spPr>
      </p:pic>
      <p:pic>
        <p:nvPicPr>
          <p:cNvPr id="8" name="Picture 7">
            <a:extLst>
              <a:ext uri="{FF2B5EF4-FFF2-40B4-BE49-F238E27FC236}">
                <a16:creationId xmlns:a16="http://schemas.microsoft.com/office/drawing/2014/main" id="{912B2396-5783-4E76-976A-CFD1680A16BE}"/>
              </a:ext>
            </a:extLst>
          </p:cNvPr>
          <p:cNvPicPr>
            <a:picLocks noChangeAspect="1"/>
          </p:cNvPicPr>
          <p:nvPr/>
        </p:nvPicPr>
        <p:blipFill rotWithShape="1">
          <a:blip r:embed="rId3">
            <a:extLst>
              <a:ext uri="{28A0092B-C50C-407E-A947-70E740481C1C}">
                <a14:useLocalDpi xmlns:a14="http://schemas.microsoft.com/office/drawing/2010/main" val="0"/>
              </a:ext>
            </a:extLst>
          </a:blip>
          <a:srcRect b="7931"/>
          <a:stretch/>
        </p:blipFill>
        <p:spPr>
          <a:xfrm>
            <a:off x="6267120" y="3147179"/>
            <a:ext cx="5187533" cy="3429000"/>
          </a:xfrm>
          <a:prstGeom prst="rect">
            <a:avLst/>
          </a:prstGeom>
        </p:spPr>
      </p:pic>
    </p:spTree>
    <p:extLst>
      <p:ext uri="{BB962C8B-B14F-4D97-AF65-F5344CB8AC3E}">
        <p14:creationId xmlns:p14="http://schemas.microsoft.com/office/powerpoint/2010/main" val="2337791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4F6ED-F88F-4A9E-A51C-8CEE05ABF128}"/>
              </a:ext>
            </a:extLst>
          </p:cNvPr>
          <p:cNvSpPr txBox="1"/>
          <p:nvPr/>
        </p:nvSpPr>
        <p:spPr>
          <a:xfrm>
            <a:off x="11574" y="51910"/>
            <a:ext cx="12180425" cy="707886"/>
          </a:xfrm>
          <a:prstGeom prst="rect">
            <a:avLst/>
          </a:prstGeom>
          <a:solidFill>
            <a:schemeClr val="tx2">
              <a:lumMod val="60000"/>
              <a:lumOff val="40000"/>
            </a:schemeClr>
          </a:solidFill>
          <a:ln w="28575">
            <a:solidFill>
              <a:schemeClr val="tx2"/>
            </a:solidFill>
          </a:ln>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Experiment 3: </a:t>
            </a:r>
            <a:r>
              <a:rPr lang="en-US" sz="3600" b="1" dirty="0">
                <a:solidFill>
                  <a:schemeClr val="bg1"/>
                </a:solidFill>
                <a:effectLst>
                  <a:outerShdw blurRad="38100" dist="38100" dir="2700000" algn="tl">
                    <a:srgbClr val="000000">
                      <a:alpha val="43137"/>
                    </a:srgbClr>
                  </a:outerShdw>
                </a:effectLst>
                <a:latin typeface="Ink Free" panose="03080402000500000000" pitchFamily="66" charset="0"/>
              </a:rPr>
              <a:t>turbulence in the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9C08FD7B-5087-4CEE-8AA8-0A5A0C329D81}"/>
              </a:ext>
            </a:extLst>
          </p:cNvPr>
          <p:cNvSpPr txBox="1"/>
          <p:nvPr/>
        </p:nvSpPr>
        <p:spPr>
          <a:xfrm>
            <a:off x="538480" y="1054298"/>
            <a:ext cx="11856720" cy="6063198"/>
          </a:xfrm>
          <a:prstGeom prst="rect">
            <a:avLst/>
          </a:prstGeom>
          <a:noFill/>
        </p:spPr>
        <p:txBody>
          <a:bodyPr wrap="square" rtlCol="0">
            <a:spAutoFit/>
          </a:bodyPr>
          <a:lstStyle/>
          <a:p>
            <a:r>
              <a:rPr lang="en-US" sz="5400" b="1" dirty="0">
                <a:latin typeface="Ink Free" panose="03080402000500000000" pitchFamily="66" charset="0"/>
              </a:rPr>
              <a:t>What you will need:</a:t>
            </a:r>
          </a:p>
          <a:p>
            <a:pPr algn="ctr"/>
            <a:r>
              <a:rPr lang="en-US" sz="5400" b="1" dirty="0">
                <a:latin typeface="Ink Free" panose="03080402000500000000" pitchFamily="66" charset="0"/>
              </a:rPr>
              <a:t>    </a:t>
            </a:r>
          </a:p>
          <a:p>
            <a:pPr marL="285750" indent="-285750">
              <a:buFont typeface="Wingdings" panose="05000000000000000000" pitchFamily="2" charset="2"/>
              <a:buChar char="q"/>
            </a:pPr>
            <a:r>
              <a:rPr lang="en-US" sz="4000" dirty="0">
                <a:latin typeface="Ink Free" panose="03080402000500000000" pitchFamily="66" charset="0"/>
              </a:rPr>
              <a:t>2 plastic cups</a:t>
            </a:r>
          </a:p>
          <a:p>
            <a:pPr marL="285750" indent="-285750">
              <a:buFont typeface="Wingdings" panose="05000000000000000000" pitchFamily="2" charset="2"/>
              <a:buChar char="q"/>
            </a:pPr>
            <a:r>
              <a:rPr lang="en-US" sz="4000" dirty="0">
                <a:latin typeface="Ink Free" panose="03080402000500000000" pitchFamily="66" charset="0"/>
              </a:rPr>
              <a:t>1 plastic funnel </a:t>
            </a:r>
          </a:p>
          <a:p>
            <a:pPr marL="285750" indent="-285750">
              <a:buFont typeface="Wingdings" panose="05000000000000000000" pitchFamily="2" charset="2"/>
              <a:buChar char="q"/>
            </a:pPr>
            <a:r>
              <a:rPr lang="en-US" sz="4000" dirty="0">
                <a:latin typeface="Ink Free" panose="03080402000500000000" pitchFamily="66" charset="0"/>
              </a:rPr>
              <a:t>1 food coloring</a:t>
            </a:r>
          </a:p>
          <a:p>
            <a:pPr marL="285750" indent="-285750">
              <a:buFont typeface="Wingdings" panose="05000000000000000000" pitchFamily="2" charset="2"/>
              <a:buChar char="q"/>
            </a:pPr>
            <a:r>
              <a:rPr lang="en-US" sz="4000" dirty="0">
                <a:latin typeface="Ink Free" panose="03080402000500000000" pitchFamily="66" charset="0"/>
              </a:rPr>
              <a:t>1 paper straw</a:t>
            </a:r>
          </a:p>
          <a:p>
            <a:pPr marL="285750" indent="-285750">
              <a:buFont typeface="Wingdings" panose="05000000000000000000" pitchFamily="2" charset="2"/>
              <a:buChar char="q"/>
            </a:pPr>
            <a:r>
              <a:rPr lang="en-US" sz="4000" dirty="0">
                <a:latin typeface="Ink Free" panose="03080402000500000000" pitchFamily="66" charset="0"/>
              </a:rPr>
              <a:t>1 short paper straw</a:t>
            </a:r>
          </a:p>
          <a:p>
            <a:pPr marL="285750" indent="-285750">
              <a:buFont typeface="Wingdings" panose="05000000000000000000" pitchFamily="2" charset="2"/>
              <a:buChar char="q"/>
            </a:pPr>
            <a:r>
              <a:rPr lang="en-US" sz="4000" dirty="0">
                <a:latin typeface="Ink Free" panose="03080402000500000000" pitchFamily="66" charset="0"/>
              </a:rPr>
              <a:t>Cold &amp; warm water</a:t>
            </a:r>
          </a:p>
          <a:p>
            <a:endParaRPr lang="en-US" sz="4000" dirty="0">
              <a:latin typeface="Ink Free" panose="03080402000500000000" pitchFamily="66" charset="0"/>
            </a:endParaRPr>
          </a:p>
        </p:txBody>
      </p:sp>
      <p:pic>
        <p:nvPicPr>
          <p:cNvPr id="9" name="Picture 8">
            <a:extLst>
              <a:ext uri="{FF2B5EF4-FFF2-40B4-BE49-F238E27FC236}">
                <a16:creationId xmlns:a16="http://schemas.microsoft.com/office/drawing/2014/main" id="{7529B75F-20F2-4679-B75E-FB19932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21680" y="1814094"/>
            <a:ext cx="4494960" cy="4494960"/>
          </a:xfrm>
          <a:prstGeom prst="rect">
            <a:avLst/>
          </a:prstGeom>
        </p:spPr>
      </p:pic>
    </p:spTree>
    <p:extLst>
      <p:ext uri="{BB962C8B-B14F-4D97-AF65-F5344CB8AC3E}">
        <p14:creationId xmlns:p14="http://schemas.microsoft.com/office/powerpoint/2010/main" val="4136885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609A5B-7A9C-4742-8843-3FBD8F8A264F}"/>
              </a:ext>
            </a:extLst>
          </p:cNvPr>
          <p:cNvSpPr txBox="1"/>
          <p:nvPr/>
        </p:nvSpPr>
        <p:spPr>
          <a:xfrm>
            <a:off x="11574" y="51910"/>
            <a:ext cx="12180425" cy="707886"/>
          </a:xfrm>
          <a:prstGeom prst="rect">
            <a:avLst/>
          </a:prstGeom>
          <a:solidFill>
            <a:schemeClr val="tx2">
              <a:lumMod val="60000"/>
              <a:lumOff val="40000"/>
            </a:schemeClr>
          </a:solidFill>
          <a:ln w="28575">
            <a:solidFill>
              <a:schemeClr val="tx2"/>
            </a:solidFill>
          </a:ln>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Experiment 3: </a:t>
            </a:r>
            <a:r>
              <a:rPr lang="en-US" sz="3600" b="1" dirty="0">
                <a:solidFill>
                  <a:schemeClr val="bg1"/>
                </a:solidFill>
                <a:effectLst>
                  <a:outerShdw blurRad="38100" dist="38100" dir="2700000" algn="tl">
                    <a:srgbClr val="000000">
                      <a:alpha val="43137"/>
                    </a:srgbClr>
                  </a:outerShdw>
                </a:effectLst>
                <a:latin typeface="Ink Free" panose="03080402000500000000" pitchFamily="66" charset="0"/>
              </a:rPr>
              <a:t>turbulence in the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62CC7F3-7B61-437A-9C17-7AEEFE3A0BDB}"/>
              </a:ext>
            </a:extLst>
          </p:cNvPr>
          <p:cNvSpPr txBox="1"/>
          <p:nvPr/>
        </p:nvSpPr>
        <p:spPr>
          <a:xfrm>
            <a:off x="246856" y="1087766"/>
            <a:ext cx="5371624" cy="2092881"/>
          </a:xfrm>
          <a:prstGeom prst="rect">
            <a:avLst/>
          </a:prstGeom>
          <a:noFill/>
        </p:spPr>
        <p:txBody>
          <a:bodyPr wrap="square" rtlCol="0">
            <a:spAutoFit/>
          </a:bodyPr>
          <a:lstStyle/>
          <a:p>
            <a:r>
              <a:rPr lang="en-US" sz="4000" b="1" dirty="0">
                <a:latin typeface="Ink Free" panose="03080402000500000000" pitchFamily="66" charset="0"/>
              </a:rPr>
              <a:t>Step 1: </a:t>
            </a:r>
          </a:p>
          <a:p>
            <a:r>
              <a:rPr lang="en-US" sz="3000" dirty="0">
                <a:latin typeface="Ink Free" panose="03080402000500000000" pitchFamily="66" charset="0"/>
              </a:rPr>
              <a:t>Fill ¼ of the plastic cup with cold water, add 6 drops of food coloring and stir it well.</a:t>
            </a:r>
          </a:p>
        </p:txBody>
      </p:sp>
      <p:sp>
        <p:nvSpPr>
          <p:cNvPr id="10" name="TextBox 9">
            <a:extLst>
              <a:ext uri="{FF2B5EF4-FFF2-40B4-BE49-F238E27FC236}">
                <a16:creationId xmlns:a16="http://schemas.microsoft.com/office/drawing/2014/main" id="{D0AE87C9-B2A5-4667-8C24-9F7BDE017380}"/>
              </a:ext>
            </a:extLst>
          </p:cNvPr>
          <p:cNvSpPr txBox="1"/>
          <p:nvPr/>
        </p:nvSpPr>
        <p:spPr>
          <a:xfrm>
            <a:off x="6096000" y="1074472"/>
            <a:ext cx="5940584" cy="2092881"/>
          </a:xfrm>
          <a:prstGeom prst="rect">
            <a:avLst/>
          </a:prstGeom>
          <a:noFill/>
        </p:spPr>
        <p:txBody>
          <a:bodyPr wrap="square" rtlCol="0">
            <a:spAutoFit/>
          </a:bodyPr>
          <a:lstStyle/>
          <a:p>
            <a:r>
              <a:rPr lang="en-US" sz="4000" b="1" dirty="0">
                <a:latin typeface="Ink Free" panose="03080402000500000000" pitchFamily="66" charset="0"/>
              </a:rPr>
              <a:t>Step 2: </a:t>
            </a:r>
          </a:p>
          <a:p>
            <a:r>
              <a:rPr lang="en-US" sz="3000" dirty="0">
                <a:latin typeface="Ink Free" panose="03080402000500000000" pitchFamily="66" charset="0"/>
              </a:rPr>
              <a:t>Fill 2/3 of the other cup with warm water and gently position the plastic funnel in it.</a:t>
            </a:r>
          </a:p>
        </p:txBody>
      </p:sp>
      <p:pic>
        <p:nvPicPr>
          <p:cNvPr id="12" name="Picture 11">
            <a:extLst>
              <a:ext uri="{FF2B5EF4-FFF2-40B4-BE49-F238E27FC236}">
                <a16:creationId xmlns:a16="http://schemas.microsoft.com/office/drawing/2014/main" id="{42171521-3DBD-45C2-9808-2889FBE62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32192" y="3176946"/>
            <a:ext cx="3195400" cy="3195400"/>
          </a:xfrm>
          <a:prstGeom prst="rect">
            <a:avLst/>
          </a:prstGeom>
        </p:spPr>
      </p:pic>
      <p:pic>
        <p:nvPicPr>
          <p:cNvPr id="13" name="Picture 12">
            <a:extLst>
              <a:ext uri="{FF2B5EF4-FFF2-40B4-BE49-F238E27FC236}">
                <a16:creationId xmlns:a16="http://schemas.microsoft.com/office/drawing/2014/main" id="{9DA5E9E5-26C1-4E6C-80CA-F81BE6170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74081" y="3176946"/>
            <a:ext cx="3195400" cy="3195400"/>
          </a:xfrm>
          <a:prstGeom prst="rect">
            <a:avLst/>
          </a:prstGeom>
        </p:spPr>
      </p:pic>
    </p:spTree>
    <p:extLst>
      <p:ext uri="{BB962C8B-B14F-4D97-AF65-F5344CB8AC3E}">
        <p14:creationId xmlns:p14="http://schemas.microsoft.com/office/powerpoint/2010/main" val="332561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EE7276-9AB9-4628-B70E-606B8A81D372}"/>
              </a:ext>
            </a:extLst>
          </p:cNvPr>
          <p:cNvSpPr txBox="1"/>
          <p:nvPr/>
        </p:nvSpPr>
        <p:spPr>
          <a:xfrm>
            <a:off x="11574" y="51910"/>
            <a:ext cx="12180425" cy="707886"/>
          </a:xfrm>
          <a:prstGeom prst="rect">
            <a:avLst/>
          </a:prstGeom>
          <a:solidFill>
            <a:schemeClr val="tx2">
              <a:lumMod val="60000"/>
              <a:lumOff val="40000"/>
            </a:schemeClr>
          </a:solidFill>
          <a:ln w="28575">
            <a:solidFill>
              <a:schemeClr val="tx2"/>
            </a:solidFill>
          </a:ln>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Experiment 3: </a:t>
            </a:r>
            <a:r>
              <a:rPr lang="en-US" sz="3600" b="1" dirty="0">
                <a:solidFill>
                  <a:schemeClr val="bg1"/>
                </a:solidFill>
                <a:effectLst>
                  <a:outerShdw blurRad="38100" dist="38100" dir="2700000" algn="tl">
                    <a:srgbClr val="000000">
                      <a:alpha val="43137"/>
                    </a:srgbClr>
                  </a:outerShdw>
                </a:effectLst>
                <a:latin typeface="Ink Free" panose="03080402000500000000" pitchFamily="66" charset="0"/>
              </a:rPr>
              <a:t>turbulence in the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62CC7F3-7B61-437A-9C17-7AEEFE3A0BDB}"/>
              </a:ext>
            </a:extLst>
          </p:cNvPr>
          <p:cNvSpPr txBox="1"/>
          <p:nvPr/>
        </p:nvSpPr>
        <p:spPr>
          <a:xfrm>
            <a:off x="246856" y="1087766"/>
            <a:ext cx="5371624" cy="2092881"/>
          </a:xfrm>
          <a:prstGeom prst="rect">
            <a:avLst/>
          </a:prstGeom>
          <a:noFill/>
        </p:spPr>
        <p:txBody>
          <a:bodyPr wrap="square" rtlCol="0">
            <a:spAutoFit/>
          </a:bodyPr>
          <a:lstStyle/>
          <a:p>
            <a:r>
              <a:rPr lang="en-US" sz="4000" b="1" dirty="0">
                <a:latin typeface="Ink Free" panose="03080402000500000000" pitchFamily="66" charset="0"/>
              </a:rPr>
              <a:t>Step 3: </a:t>
            </a:r>
          </a:p>
          <a:p>
            <a:r>
              <a:rPr lang="en-US" sz="3000" dirty="0">
                <a:latin typeface="Ink Free" panose="03080402000500000000" pitchFamily="66" charset="0"/>
              </a:rPr>
              <a:t>Gently add a little bit of the cold colored water through the funnel.</a:t>
            </a:r>
          </a:p>
        </p:txBody>
      </p:sp>
      <p:sp>
        <p:nvSpPr>
          <p:cNvPr id="10" name="TextBox 9">
            <a:extLst>
              <a:ext uri="{FF2B5EF4-FFF2-40B4-BE49-F238E27FC236}">
                <a16:creationId xmlns:a16="http://schemas.microsoft.com/office/drawing/2014/main" id="{D0AE87C9-B2A5-4667-8C24-9F7BDE017380}"/>
              </a:ext>
            </a:extLst>
          </p:cNvPr>
          <p:cNvSpPr txBox="1"/>
          <p:nvPr/>
        </p:nvSpPr>
        <p:spPr>
          <a:xfrm>
            <a:off x="6096000" y="1074472"/>
            <a:ext cx="5940584" cy="2092881"/>
          </a:xfrm>
          <a:prstGeom prst="rect">
            <a:avLst/>
          </a:prstGeom>
          <a:noFill/>
        </p:spPr>
        <p:txBody>
          <a:bodyPr wrap="square" rtlCol="0">
            <a:spAutoFit/>
          </a:bodyPr>
          <a:lstStyle/>
          <a:p>
            <a:r>
              <a:rPr lang="en-US" sz="4000" b="1" dirty="0">
                <a:latin typeface="Ink Free" panose="03080402000500000000" pitchFamily="66" charset="0"/>
              </a:rPr>
              <a:t>Step 4: </a:t>
            </a:r>
          </a:p>
          <a:p>
            <a:r>
              <a:rPr lang="en-US" sz="3000" dirty="0">
                <a:latin typeface="Ink Free" panose="03080402000500000000" pitchFamily="66" charset="0"/>
              </a:rPr>
              <a:t>Gently remove the funnel and check what happens at the bottom of the cup.</a:t>
            </a:r>
          </a:p>
        </p:txBody>
      </p:sp>
      <p:pic>
        <p:nvPicPr>
          <p:cNvPr id="11" name="Picture 10">
            <a:extLst>
              <a:ext uri="{FF2B5EF4-FFF2-40B4-BE49-F238E27FC236}">
                <a16:creationId xmlns:a16="http://schemas.microsoft.com/office/drawing/2014/main" id="{52871D47-4961-4508-86DD-1B1204C6F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32189" y="3187104"/>
            <a:ext cx="3195400" cy="3195400"/>
          </a:xfrm>
          <a:prstGeom prst="rect">
            <a:avLst/>
          </a:prstGeom>
        </p:spPr>
      </p:pic>
      <p:pic>
        <p:nvPicPr>
          <p:cNvPr id="13" name="Picture 12">
            <a:extLst>
              <a:ext uri="{FF2B5EF4-FFF2-40B4-BE49-F238E27FC236}">
                <a16:creationId xmlns:a16="http://schemas.microsoft.com/office/drawing/2014/main" id="{B6D5C60A-34F3-42EC-9BE0-9606A78B6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882" y="3187104"/>
            <a:ext cx="3195400" cy="3195400"/>
          </a:xfrm>
          <a:prstGeom prst="rect">
            <a:avLst/>
          </a:prstGeom>
        </p:spPr>
      </p:pic>
    </p:spTree>
    <p:extLst>
      <p:ext uri="{BB962C8B-B14F-4D97-AF65-F5344CB8AC3E}">
        <p14:creationId xmlns:p14="http://schemas.microsoft.com/office/powerpoint/2010/main" val="3047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987B64-E597-44D2-8F53-3D37B7F4E572}"/>
              </a:ext>
            </a:extLst>
          </p:cNvPr>
          <p:cNvSpPr txBox="1"/>
          <p:nvPr/>
        </p:nvSpPr>
        <p:spPr>
          <a:xfrm>
            <a:off x="11574" y="51910"/>
            <a:ext cx="12180425" cy="707886"/>
          </a:xfrm>
          <a:prstGeom prst="rect">
            <a:avLst/>
          </a:prstGeom>
          <a:solidFill>
            <a:schemeClr val="tx2">
              <a:lumMod val="60000"/>
              <a:lumOff val="40000"/>
            </a:schemeClr>
          </a:solidFill>
          <a:ln w="28575">
            <a:solidFill>
              <a:schemeClr val="tx2"/>
            </a:solidFill>
          </a:ln>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Experiment 3: </a:t>
            </a:r>
            <a:r>
              <a:rPr lang="en-US" sz="3600" b="1" dirty="0">
                <a:solidFill>
                  <a:schemeClr val="bg1"/>
                </a:solidFill>
                <a:effectLst>
                  <a:outerShdw blurRad="38100" dist="38100" dir="2700000" algn="tl">
                    <a:srgbClr val="000000">
                      <a:alpha val="43137"/>
                    </a:srgbClr>
                  </a:outerShdw>
                </a:effectLst>
                <a:latin typeface="Ink Free" panose="03080402000500000000" pitchFamily="66" charset="0"/>
              </a:rPr>
              <a:t>turbulence in the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62CC7F3-7B61-437A-9C17-7AEEFE3A0BDB}"/>
              </a:ext>
            </a:extLst>
          </p:cNvPr>
          <p:cNvSpPr txBox="1"/>
          <p:nvPr/>
        </p:nvSpPr>
        <p:spPr>
          <a:xfrm>
            <a:off x="246856" y="1087766"/>
            <a:ext cx="5371624" cy="2092881"/>
          </a:xfrm>
          <a:prstGeom prst="rect">
            <a:avLst/>
          </a:prstGeom>
          <a:noFill/>
        </p:spPr>
        <p:txBody>
          <a:bodyPr wrap="square" rtlCol="0">
            <a:spAutoFit/>
          </a:bodyPr>
          <a:lstStyle/>
          <a:p>
            <a:r>
              <a:rPr lang="en-US" sz="4000" b="1" dirty="0">
                <a:latin typeface="Ink Free" panose="03080402000500000000" pitchFamily="66" charset="0"/>
              </a:rPr>
              <a:t>Step 5: </a:t>
            </a:r>
          </a:p>
          <a:p>
            <a:r>
              <a:rPr lang="en-US" sz="3000" dirty="0">
                <a:latin typeface="Ink Free" panose="03080402000500000000" pitchFamily="66" charset="0"/>
              </a:rPr>
              <a:t>Position the straw in a diagonal angle (but do not touch the water surface).</a:t>
            </a:r>
          </a:p>
        </p:txBody>
      </p:sp>
      <p:sp>
        <p:nvSpPr>
          <p:cNvPr id="10" name="TextBox 9">
            <a:extLst>
              <a:ext uri="{FF2B5EF4-FFF2-40B4-BE49-F238E27FC236}">
                <a16:creationId xmlns:a16="http://schemas.microsoft.com/office/drawing/2014/main" id="{D0AE87C9-B2A5-4667-8C24-9F7BDE017380}"/>
              </a:ext>
            </a:extLst>
          </p:cNvPr>
          <p:cNvSpPr txBox="1"/>
          <p:nvPr/>
        </p:nvSpPr>
        <p:spPr>
          <a:xfrm>
            <a:off x="6096000" y="1074472"/>
            <a:ext cx="5940584" cy="2092881"/>
          </a:xfrm>
          <a:prstGeom prst="rect">
            <a:avLst/>
          </a:prstGeom>
          <a:noFill/>
        </p:spPr>
        <p:txBody>
          <a:bodyPr wrap="square" rtlCol="0">
            <a:spAutoFit/>
          </a:bodyPr>
          <a:lstStyle/>
          <a:p>
            <a:r>
              <a:rPr lang="en-US" sz="4000" b="1" dirty="0">
                <a:latin typeface="Ink Free" panose="03080402000500000000" pitchFamily="66" charset="0"/>
              </a:rPr>
              <a:t>Step 6: </a:t>
            </a:r>
          </a:p>
          <a:p>
            <a:r>
              <a:rPr lang="en-US" sz="3000" dirty="0">
                <a:latin typeface="Ink Free" panose="03080402000500000000" pitchFamily="66" charset="0"/>
              </a:rPr>
              <a:t>Now blow through the straw and look to the side of the cup! What happens?</a:t>
            </a:r>
          </a:p>
        </p:txBody>
      </p:sp>
      <p:pic>
        <p:nvPicPr>
          <p:cNvPr id="12" name="Picture 11">
            <a:extLst>
              <a:ext uri="{FF2B5EF4-FFF2-40B4-BE49-F238E27FC236}">
                <a16:creationId xmlns:a16="http://schemas.microsoft.com/office/drawing/2014/main" id="{711C6CC9-2DAF-49D0-9E1B-DB9E05853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32190" y="3187104"/>
            <a:ext cx="3195400" cy="3195400"/>
          </a:xfrm>
          <a:prstGeom prst="rect">
            <a:avLst/>
          </a:prstGeom>
        </p:spPr>
      </p:pic>
      <p:pic>
        <p:nvPicPr>
          <p:cNvPr id="13" name="Picture 12">
            <a:extLst>
              <a:ext uri="{FF2B5EF4-FFF2-40B4-BE49-F238E27FC236}">
                <a16:creationId xmlns:a16="http://schemas.microsoft.com/office/drawing/2014/main" id="{69E15C2E-3843-4BFF-870E-E97A8E34E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882" y="3176944"/>
            <a:ext cx="3195400" cy="3195400"/>
          </a:xfrm>
          <a:prstGeom prst="rect">
            <a:avLst/>
          </a:prstGeom>
        </p:spPr>
      </p:pic>
    </p:spTree>
    <p:extLst>
      <p:ext uri="{BB962C8B-B14F-4D97-AF65-F5344CB8AC3E}">
        <p14:creationId xmlns:p14="http://schemas.microsoft.com/office/powerpoint/2010/main" val="421542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6DE9941-01C8-4659-822A-CD62734C3C07}"/>
              </a:ext>
            </a:extLst>
          </p:cNvPr>
          <p:cNvSpPr txBox="1"/>
          <p:nvPr/>
        </p:nvSpPr>
        <p:spPr>
          <a:xfrm>
            <a:off x="11574" y="51910"/>
            <a:ext cx="12180425" cy="707886"/>
          </a:xfrm>
          <a:prstGeom prst="rect">
            <a:avLst/>
          </a:prstGeom>
          <a:solidFill>
            <a:schemeClr val="tx2">
              <a:lumMod val="60000"/>
              <a:lumOff val="40000"/>
            </a:schemeClr>
          </a:solidFill>
          <a:ln w="28575">
            <a:solidFill>
              <a:schemeClr val="tx2"/>
            </a:solidFill>
          </a:ln>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Experiment 3: </a:t>
            </a:r>
            <a:r>
              <a:rPr lang="en-US" sz="3600" b="1" dirty="0">
                <a:solidFill>
                  <a:schemeClr val="bg1"/>
                </a:solidFill>
                <a:effectLst>
                  <a:outerShdw blurRad="38100" dist="38100" dir="2700000" algn="tl">
                    <a:srgbClr val="000000">
                      <a:alpha val="43137"/>
                    </a:srgbClr>
                  </a:outerShdw>
                </a:effectLst>
                <a:latin typeface="Ink Free" panose="03080402000500000000" pitchFamily="66" charset="0"/>
              </a:rPr>
              <a:t>turbulence in the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28133C3-8117-40CB-8F98-B2E4238030FA}"/>
              </a:ext>
            </a:extLst>
          </p:cNvPr>
          <p:cNvSpPr/>
          <p:nvPr/>
        </p:nvSpPr>
        <p:spPr>
          <a:xfrm>
            <a:off x="394908" y="842862"/>
            <a:ext cx="11379251" cy="56595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8E699B8-A23E-4219-8F4F-1935F583F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179" y="1861045"/>
            <a:ext cx="3668308" cy="3295050"/>
          </a:xfrm>
          <a:prstGeom prst="rect">
            <a:avLst/>
          </a:prstGeom>
        </p:spPr>
      </p:pic>
      <p:pic>
        <p:nvPicPr>
          <p:cNvPr id="3" name="Picture 2">
            <a:extLst>
              <a:ext uri="{FF2B5EF4-FFF2-40B4-BE49-F238E27FC236}">
                <a16:creationId xmlns:a16="http://schemas.microsoft.com/office/drawing/2014/main" id="{FFCB1801-21AA-47E0-B5A3-658CAED69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62" y="1866379"/>
            <a:ext cx="7156604" cy="4025590"/>
          </a:xfrm>
          <a:prstGeom prst="rect">
            <a:avLst/>
          </a:prstGeom>
        </p:spPr>
      </p:pic>
      <p:sp>
        <p:nvSpPr>
          <p:cNvPr id="15" name="Rectangle 14">
            <a:extLst>
              <a:ext uri="{FF2B5EF4-FFF2-40B4-BE49-F238E27FC236}">
                <a16:creationId xmlns:a16="http://schemas.microsoft.com/office/drawing/2014/main" id="{4C33B175-4DBF-4C30-86CE-90A02E7A4D93}"/>
              </a:ext>
            </a:extLst>
          </p:cNvPr>
          <p:cNvSpPr/>
          <p:nvPr/>
        </p:nvSpPr>
        <p:spPr>
          <a:xfrm>
            <a:off x="587337" y="6158385"/>
            <a:ext cx="3831433" cy="276999"/>
          </a:xfrm>
          <a:prstGeom prst="rect">
            <a:avLst/>
          </a:prstGeom>
        </p:spPr>
        <p:txBody>
          <a:bodyPr wrap="none">
            <a:spAutoFit/>
          </a:bodyPr>
          <a:lstStyle/>
          <a:p>
            <a:r>
              <a:rPr lang="en-US" sz="1200" dirty="0">
                <a:hlinkClick r:id="rId5"/>
              </a:rPr>
              <a:t>How do ocean currents work? - Jennifer </a:t>
            </a:r>
            <a:r>
              <a:rPr lang="en-US" sz="1200" dirty="0" err="1">
                <a:hlinkClick r:id="rId5"/>
              </a:rPr>
              <a:t>Verduin</a:t>
            </a:r>
            <a:r>
              <a:rPr lang="en-US" sz="1200" dirty="0">
                <a:hlinkClick r:id="rId5"/>
              </a:rPr>
              <a:t> - YouTube</a:t>
            </a:r>
            <a:endParaRPr lang="en-US" sz="1200" dirty="0"/>
          </a:p>
        </p:txBody>
      </p:sp>
    </p:spTree>
    <p:extLst>
      <p:ext uri="{BB962C8B-B14F-4D97-AF65-F5344CB8AC3E}">
        <p14:creationId xmlns:p14="http://schemas.microsoft.com/office/powerpoint/2010/main" val="27005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6DE9941-01C8-4659-822A-CD62734C3C07}"/>
              </a:ext>
            </a:extLst>
          </p:cNvPr>
          <p:cNvSpPr txBox="1"/>
          <p:nvPr/>
        </p:nvSpPr>
        <p:spPr>
          <a:xfrm>
            <a:off x="11574" y="51910"/>
            <a:ext cx="12180425" cy="707886"/>
          </a:xfrm>
          <a:prstGeom prst="rect">
            <a:avLst/>
          </a:prstGeom>
          <a:solidFill>
            <a:schemeClr val="tx2">
              <a:lumMod val="60000"/>
              <a:lumOff val="40000"/>
            </a:schemeClr>
          </a:solidFill>
          <a:ln w="28575">
            <a:solidFill>
              <a:schemeClr val="tx2"/>
            </a:solidFill>
          </a:ln>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Experiment 3: </a:t>
            </a:r>
            <a:r>
              <a:rPr lang="en-US" sz="3600" b="1" dirty="0">
                <a:solidFill>
                  <a:schemeClr val="bg1"/>
                </a:solidFill>
                <a:effectLst>
                  <a:outerShdw blurRad="38100" dist="38100" dir="2700000" algn="tl">
                    <a:srgbClr val="000000">
                      <a:alpha val="43137"/>
                    </a:srgbClr>
                  </a:outerShdw>
                </a:effectLst>
                <a:latin typeface="Ink Free" panose="03080402000500000000" pitchFamily="66" charset="0"/>
              </a:rPr>
              <a:t>turbulence in the 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28133C3-8117-40CB-8F98-B2E4238030FA}"/>
              </a:ext>
            </a:extLst>
          </p:cNvPr>
          <p:cNvSpPr/>
          <p:nvPr/>
        </p:nvSpPr>
        <p:spPr>
          <a:xfrm>
            <a:off x="394908" y="842862"/>
            <a:ext cx="11379251" cy="56595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1FDC806-4762-4B10-81C2-F742A2C1B811}"/>
              </a:ext>
            </a:extLst>
          </p:cNvPr>
          <p:cNvSpPr txBox="1"/>
          <p:nvPr/>
        </p:nvSpPr>
        <p:spPr>
          <a:xfrm>
            <a:off x="394908" y="1152246"/>
            <a:ext cx="11050206" cy="707886"/>
          </a:xfrm>
          <a:prstGeom prst="rect">
            <a:avLst/>
          </a:prstGeom>
          <a:noFill/>
        </p:spPr>
        <p:txBody>
          <a:bodyPr wrap="square" rtlCol="0">
            <a:spAutoFit/>
          </a:bodyPr>
          <a:lstStyle/>
          <a:p>
            <a:pPr algn="ctr"/>
            <a:r>
              <a:rPr lang="en-US" sz="4000" b="1" dirty="0">
                <a:latin typeface="Ink Free" panose="03080402000500000000" pitchFamily="66" charset="0"/>
              </a:rPr>
              <a:t>What was our main finding?</a:t>
            </a:r>
          </a:p>
        </p:txBody>
      </p:sp>
      <p:sp>
        <p:nvSpPr>
          <p:cNvPr id="14" name="TextBox 13">
            <a:extLst>
              <a:ext uri="{FF2B5EF4-FFF2-40B4-BE49-F238E27FC236}">
                <a16:creationId xmlns:a16="http://schemas.microsoft.com/office/drawing/2014/main" id="{64A730B8-0AFC-4D2D-B1C6-9FB81D26E80D}"/>
              </a:ext>
            </a:extLst>
          </p:cNvPr>
          <p:cNvSpPr txBox="1"/>
          <p:nvPr/>
        </p:nvSpPr>
        <p:spPr>
          <a:xfrm>
            <a:off x="559430" y="1506189"/>
            <a:ext cx="11050206" cy="1754326"/>
          </a:xfrm>
          <a:prstGeom prst="rect">
            <a:avLst/>
          </a:prstGeom>
          <a:noFill/>
        </p:spPr>
        <p:txBody>
          <a:bodyPr wrap="square" rtlCol="0">
            <a:spAutoFit/>
          </a:bodyPr>
          <a:lstStyle/>
          <a:p>
            <a:pPr algn="ctr"/>
            <a:endParaRPr lang="en-US" sz="3600" b="1" dirty="0">
              <a:latin typeface="Ink Free" panose="03080402000500000000" pitchFamily="66" charset="0"/>
            </a:endParaRPr>
          </a:p>
          <a:p>
            <a:pPr algn="ctr"/>
            <a:r>
              <a:rPr lang="en-US" sz="3600" dirty="0">
                <a:latin typeface="Ink Free" panose="03080402000500000000" pitchFamily="66" charset="0"/>
              </a:rPr>
              <a:t>We found that strong winds along the coasts can help to bring deeper and heavier waters to the surface.</a:t>
            </a:r>
            <a:endParaRPr lang="en-US" sz="3600" b="1" dirty="0">
              <a:latin typeface="Ink Free" panose="03080402000500000000" pitchFamily="66" charset="0"/>
            </a:endParaRPr>
          </a:p>
        </p:txBody>
      </p:sp>
      <p:sp>
        <p:nvSpPr>
          <p:cNvPr id="13" name="TextBox 12">
            <a:extLst>
              <a:ext uri="{FF2B5EF4-FFF2-40B4-BE49-F238E27FC236}">
                <a16:creationId xmlns:a16="http://schemas.microsoft.com/office/drawing/2014/main" id="{5D18A142-359E-4056-9B9A-E5BEBF908CD4}"/>
              </a:ext>
            </a:extLst>
          </p:cNvPr>
          <p:cNvSpPr txBox="1"/>
          <p:nvPr/>
        </p:nvSpPr>
        <p:spPr>
          <a:xfrm>
            <a:off x="394907" y="3260515"/>
            <a:ext cx="11050206" cy="2308324"/>
          </a:xfrm>
          <a:prstGeom prst="rect">
            <a:avLst/>
          </a:prstGeom>
          <a:noFill/>
        </p:spPr>
        <p:txBody>
          <a:bodyPr wrap="square" rtlCol="0">
            <a:spAutoFit/>
          </a:bodyPr>
          <a:lstStyle/>
          <a:p>
            <a:pPr algn="ctr"/>
            <a:endParaRPr lang="en-US" sz="3600" b="1" dirty="0">
              <a:latin typeface="Ink Free" panose="03080402000500000000" pitchFamily="66" charset="0"/>
            </a:endParaRPr>
          </a:p>
          <a:p>
            <a:pPr algn="ctr"/>
            <a:r>
              <a:rPr lang="en-US" sz="3600" dirty="0">
                <a:latin typeface="Ink Free" panose="03080402000500000000" pitchFamily="66" charset="0"/>
              </a:rPr>
              <a:t>This can cause “upwelling” and it is great to promote a vibrant marine life! </a:t>
            </a:r>
          </a:p>
          <a:p>
            <a:endParaRPr lang="en-US" sz="3600" b="1" dirty="0">
              <a:latin typeface="Ink Free" panose="03080402000500000000" pitchFamily="66" charset="0"/>
            </a:endParaRPr>
          </a:p>
        </p:txBody>
      </p:sp>
    </p:spTree>
    <p:extLst>
      <p:ext uri="{BB962C8B-B14F-4D97-AF65-F5344CB8AC3E}">
        <p14:creationId xmlns:p14="http://schemas.microsoft.com/office/powerpoint/2010/main" val="215105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8E2C3D9A-DD41-42A6-839F-69CAF06B0C18}"/>
              </a:ext>
            </a:extLst>
          </p:cNvPr>
          <p:cNvSpPr txBox="1"/>
          <p:nvPr/>
        </p:nvSpPr>
        <p:spPr>
          <a:xfrm>
            <a:off x="0" y="6257836"/>
            <a:ext cx="11856720" cy="400110"/>
          </a:xfrm>
          <a:prstGeom prst="rect">
            <a:avLst/>
          </a:prstGeom>
          <a:noFill/>
        </p:spPr>
        <p:txBody>
          <a:bodyPr wrap="square" rtlCol="0">
            <a:spAutoFit/>
          </a:bodyPr>
          <a:lstStyle/>
          <a:p>
            <a:r>
              <a:rPr lang="en-US" sz="2000" b="1" dirty="0">
                <a:solidFill>
                  <a:schemeClr val="bg1"/>
                </a:solidFill>
                <a:latin typeface="Ink Free" panose="03080402000500000000" pitchFamily="66" charset="0"/>
              </a:rPr>
              <a:t>Credit: NASA</a:t>
            </a:r>
            <a:endParaRPr lang="en-US" sz="2000" dirty="0">
              <a:solidFill>
                <a:schemeClr val="bg1"/>
              </a:solidFill>
              <a:latin typeface="Ink Free" panose="03080402000500000000" pitchFamily="66" charset="0"/>
            </a:endParaRPr>
          </a:p>
        </p:txBody>
      </p:sp>
      <p:sp>
        <p:nvSpPr>
          <p:cNvPr id="2" name="Rectangle 1">
            <a:extLst>
              <a:ext uri="{FF2B5EF4-FFF2-40B4-BE49-F238E27FC236}">
                <a16:creationId xmlns:a16="http://schemas.microsoft.com/office/drawing/2014/main" id="{F3721ECC-1336-4464-BEC7-8561939F8E60}"/>
              </a:ext>
            </a:extLst>
          </p:cNvPr>
          <p:cNvSpPr/>
          <p:nvPr/>
        </p:nvSpPr>
        <p:spPr>
          <a:xfrm>
            <a:off x="0" y="-3"/>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17C9FC-289C-4CA8-A980-2C74F4806412}"/>
              </a:ext>
            </a:extLst>
          </p:cNvPr>
          <p:cNvSpPr txBox="1"/>
          <p:nvPr/>
        </p:nvSpPr>
        <p:spPr>
          <a:xfrm>
            <a:off x="167640" y="77420"/>
            <a:ext cx="11856720" cy="4339650"/>
          </a:xfrm>
          <a:prstGeom prst="rect">
            <a:avLst/>
          </a:prstGeom>
          <a:noFill/>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And this huge body of water is constantly moving</a:t>
            </a:r>
          </a:p>
          <a:p>
            <a:pPr algn="ctr"/>
            <a:endParaRPr lang="en-US" sz="4000" b="1" dirty="0">
              <a:solidFill>
                <a:schemeClr val="bg1"/>
              </a:solidFill>
              <a:effectLst>
                <a:outerShdw blurRad="38100" dist="38100" dir="2700000" algn="tl">
                  <a:srgbClr val="000000">
                    <a:alpha val="43137"/>
                  </a:srgbClr>
                </a:outerShdw>
              </a:effectLst>
              <a:latin typeface="Ink Free" panose="03080402000500000000" pitchFamily="66" charset="0"/>
            </a:endParaRPr>
          </a:p>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Check if Jesse could add a gif from “Perpetual ocean”: https://www.youtube.com/watch?v=CCmTY0PKGDs&amp;t=2s</a:t>
            </a:r>
          </a:p>
          <a:p>
            <a:pPr algn="ctr"/>
            <a:endParaRPr lang="en-US" sz="4000" b="1" dirty="0">
              <a:solidFill>
                <a:schemeClr val="bg1"/>
              </a:solidFill>
              <a:effectLst>
                <a:outerShdw blurRad="38100" dist="38100" dir="2700000" algn="tl">
                  <a:srgbClr val="000000">
                    <a:alpha val="43137"/>
                  </a:srgbClr>
                </a:outerShdw>
              </a:effectLst>
              <a:latin typeface="Ink Free" panose="03080402000500000000" pitchFamily="66" charset="0"/>
            </a:endParaRPr>
          </a:p>
          <a:p>
            <a:pPr algn="ctr"/>
            <a:endParaRPr lang="en-US" sz="3600" dirty="0">
              <a:solidFill>
                <a:schemeClr val="bg1"/>
              </a:solidFill>
              <a:latin typeface="Ink Free" panose="03080402000500000000" pitchFamily="66" charset="0"/>
            </a:endParaRPr>
          </a:p>
        </p:txBody>
      </p:sp>
      <p:sp>
        <p:nvSpPr>
          <p:cNvPr id="8" name="TextBox 7">
            <a:extLst>
              <a:ext uri="{FF2B5EF4-FFF2-40B4-BE49-F238E27FC236}">
                <a16:creationId xmlns:a16="http://schemas.microsoft.com/office/drawing/2014/main" id="{56773E13-AFD4-4DCF-B93E-A851D723BB71}"/>
              </a:ext>
            </a:extLst>
          </p:cNvPr>
          <p:cNvSpPr txBox="1"/>
          <p:nvPr/>
        </p:nvSpPr>
        <p:spPr>
          <a:xfrm>
            <a:off x="152400" y="6410236"/>
            <a:ext cx="11856720" cy="400110"/>
          </a:xfrm>
          <a:prstGeom prst="rect">
            <a:avLst/>
          </a:prstGeom>
          <a:noFill/>
        </p:spPr>
        <p:txBody>
          <a:bodyPr wrap="square" rtlCol="0">
            <a:spAutoFit/>
          </a:bodyPr>
          <a:lstStyle/>
          <a:p>
            <a:r>
              <a:rPr lang="en-US" sz="2000" b="1" dirty="0">
                <a:solidFill>
                  <a:schemeClr val="bg1"/>
                </a:solidFill>
                <a:latin typeface="Ink Free" panose="03080402000500000000" pitchFamily="66" charset="0"/>
              </a:rPr>
              <a:t>Credit: NASA “Perpetual Ocean”</a:t>
            </a:r>
            <a:endParaRPr lang="en-US" sz="2000" dirty="0">
              <a:solidFill>
                <a:schemeClr val="bg1"/>
              </a:solidFill>
              <a:latin typeface="Ink Free" panose="03080402000500000000" pitchFamily="66" charset="0"/>
            </a:endParaRPr>
          </a:p>
        </p:txBody>
      </p:sp>
    </p:spTree>
    <p:extLst>
      <p:ext uri="{BB962C8B-B14F-4D97-AF65-F5344CB8AC3E}">
        <p14:creationId xmlns:p14="http://schemas.microsoft.com/office/powerpoint/2010/main" val="2406226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6DE9941-01C8-4659-822A-CD62734C3C07}"/>
              </a:ext>
            </a:extLst>
          </p:cNvPr>
          <p:cNvSpPr txBox="1"/>
          <p:nvPr/>
        </p:nvSpPr>
        <p:spPr>
          <a:xfrm>
            <a:off x="11574" y="51910"/>
            <a:ext cx="12180425" cy="707886"/>
          </a:xfrm>
          <a:prstGeom prst="rect">
            <a:avLst/>
          </a:prstGeom>
          <a:solidFill>
            <a:schemeClr val="tx2">
              <a:lumMod val="50000"/>
            </a:schemeClr>
          </a:solidFill>
          <a:ln w="28575">
            <a:solidFill>
              <a:schemeClr val="tx2"/>
            </a:solidFill>
          </a:ln>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You can now say that you are a junior ocean scientist!</a:t>
            </a:r>
            <a:endParaRPr lang="en-US" sz="3600" b="1" dirty="0">
              <a:solidFill>
                <a:schemeClr val="bg1"/>
              </a:solidFill>
              <a:effectLst>
                <a:outerShdw blurRad="38100" dist="38100" dir="2700000" algn="tl">
                  <a:srgbClr val="000000">
                    <a:alpha val="43137"/>
                  </a:srgbClr>
                </a:outerShdw>
              </a:effectLst>
              <a:latin typeface="Ink Free" panose="03080402000500000000" pitchFamily="66" charset="0"/>
            </a:endParaRP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347A8911-2746-4085-B80A-33E60F129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 y="1033748"/>
            <a:ext cx="4632959" cy="2606040"/>
          </a:xfrm>
          <a:prstGeom prst="rect">
            <a:avLst/>
          </a:prstGeom>
        </p:spPr>
      </p:pic>
      <p:sp>
        <p:nvSpPr>
          <p:cNvPr id="7" name="Rectangle 6">
            <a:extLst>
              <a:ext uri="{FF2B5EF4-FFF2-40B4-BE49-F238E27FC236}">
                <a16:creationId xmlns:a16="http://schemas.microsoft.com/office/drawing/2014/main" id="{6383D5D6-B878-45C7-958D-21FA5F16118C}"/>
              </a:ext>
            </a:extLst>
          </p:cNvPr>
          <p:cNvSpPr/>
          <p:nvPr/>
        </p:nvSpPr>
        <p:spPr>
          <a:xfrm>
            <a:off x="9969190" y="6256491"/>
            <a:ext cx="2093721" cy="461665"/>
          </a:xfrm>
          <a:prstGeom prst="rect">
            <a:avLst/>
          </a:prstGeom>
        </p:spPr>
        <p:txBody>
          <a:bodyPr wrap="square">
            <a:spAutoFit/>
          </a:bodyPr>
          <a:lstStyle/>
          <a:p>
            <a:r>
              <a:rPr lang="en-US" sz="1200" dirty="0">
                <a:hlinkClick r:id="rId4"/>
              </a:rPr>
              <a:t>How do ocean currents work? - Jennifer </a:t>
            </a:r>
            <a:r>
              <a:rPr lang="en-US" sz="1200" dirty="0" err="1">
                <a:hlinkClick r:id="rId4"/>
              </a:rPr>
              <a:t>Verduin</a:t>
            </a:r>
            <a:r>
              <a:rPr lang="en-US" sz="1200" dirty="0">
                <a:hlinkClick r:id="rId4"/>
              </a:rPr>
              <a:t> - YouTube</a:t>
            </a:r>
            <a:endParaRPr lang="en-US" sz="1200" dirty="0"/>
          </a:p>
        </p:txBody>
      </p:sp>
      <p:pic>
        <p:nvPicPr>
          <p:cNvPr id="3" name="Picture 2">
            <a:extLst>
              <a:ext uri="{FF2B5EF4-FFF2-40B4-BE49-F238E27FC236}">
                <a16:creationId xmlns:a16="http://schemas.microsoft.com/office/drawing/2014/main" id="{93BE0F9B-11E3-4CB6-A646-1204946AA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142" y="1041681"/>
            <a:ext cx="4632960" cy="2606040"/>
          </a:xfrm>
          <a:prstGeom prst="rect">
            <a:avLst/>
          </a:prstGeom>
        </p:spPr>
      </p:pic>
      <p:sp>
        <p:nvSpPr>
          <p:cNvPr id="24" name="TextBox 23">
            <a:extLst>
              <a:ext uri="{FF2B5EF4-FFF2-40B4-BE49-F238E27FC236}">
                <a16:creationId xmlns:a16="http://schemas.microsoft.com/office/drawing/2014/main" id="{9D3626C7-DA22-4E61-9FD6-051148C005DC}"/>
              </a:ext>
            </a:extLst>
          </p:cNvPr>
          <p:cNvSpPr txBox="1"/>
          <p:nvPr/>
        </p:nvSpPr>
        <p:spPr>
          <a:xfrm>
            <a:off x="3682086" y="1061693"/>
            <a:ext cx="1742316" cy="553998"/>
          </a:xfrm>
          <a:prstGeom prst="rect">
            <a:avLst/>
          </a:prstGeom>
          <a:noFill/>
        </p:spPr>
        <p:txBody>
          <a:bodyPr wrap="square" rtlCol="0">
            <a:spAutoFit/>
          </a:bodyPr>
          <a:lstStyle/>
          <a:p>
            <a:pPr algn="ctr"/>
            <a:r>
              <a:rPr lang="en-US" sz="3000" b="1" dirty="0">
                <a:effectLst>
                  <a:outerShdw blurRad="38100" dist="38100" dir="2700000" algn="tl">
                    <a:srgbClr val="000000">
                      <a:alpha val="43137"/>
                    </a:srgbClr>
                  </a:outerShdw>
                </a:effectLst>
                <a:latin typeface="Ink Free" panose="03080402000500000000" pitchFamily="66" charset="0"/>
              </a:rPr>
              <a:t>Salt!</a:t>
            </a:r>
            <a:endParaRPr lang="en-US" sz="3000" dirty="0">
              <a:latin typeface="Ink Free" panose="03080402000500000000" pitchFamily="66" charset="0"/>
            </a:endParaRPr>
          </a:p>
        </p:txBody>
      </p:sp>
      <p:sp>
        <p:nvSpPr>
          <p:cNvPr id="11" name="TextBox 10">
            <a:extLst>
              <a:ext uri="{FF2B5EF4-FFF2-40B4-BE49-F238E27FC236}">
                <a16:creationId xmlns:a16="http://schemas.microsoft.com/office/drawing/2014/main" id="{AF9E3DCE-9672-45C9-98A6-062F2D986EE4}"/>
              </a:ext>
            </a:extLst>
          </p:cNvPr>
          <p:cNvSpPr txBox="1"/>
          <p:nvPr/>
        </p:nvSpPr>
        <p:spPr>
          <a:xfrm>
            <a:off x="7275275" y="1011487"/>
            <a:ext cx="4328207" cy="553998"/>
          </a:xfrm>
          <a:prstGeom prst="rect">
            <a:avLst/>
          </a:prstGeom>
          <a:noFill/>
        </p:spPr>
        <p:txBody>
          <a:bodyPr wrap="square" rtlCol="0">
            <a:spAutoFit/>
          </a:bodyPr>
          <a:lstStyle/>
          <a:p>
            <a:pPr algn="ctr"/>
            <a:r>
              <a:rPr lang="en-US" sz="3000" b="1" dirty="0">
                <a:effectLst>
                  <a:outerShdw blurRad="38100" dist="38100" dir="2700000" algn="tl">
                    <a:srgbClr val="000000">
                      <a:alpha val="43137"/>
                    </a:srgbClr>
                  </a:outerShdw>
                </a:effectLst>
                <a:latin typeface="Ink Free" panose="03080402000500000000" pitchFamily="66" charset="0"/>
              </a:rPr>
              <a:t>Temperature!</a:t>
            </a:r>
            <a:endParaRPr lang="en-US" sz="3000" dirty="0">
              <a:latin typeface="Ink Free" panose="03080402000500000000" pitchFamily="66" charset="0"/>
            </a:endParaRPr>
          </a:p>
        </p:txBody>
      </p:sp>
      <p:pic>
        <p:nvPicPr>
          <p:cNvPr id="16" name="Picture 15">
            <a:extLst>
              <a:ext uri="{FF2B5EF4-FFF2-40B4-BE49-F238E27FC236}">
                <a16:creationId xmlns:a16="http://schemas.microsoft.com/office/drawing/2014/main" id="{2B0124FE-1FFC-4419-831B-840440CF55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2086" y="3861398"/>
            <a:ext cx="4551680" cy="2560320"/>
          </a:xfrm>
          <a:prstGeom prst="rect">
            <a:avLst/>
          </a:prstGeom>
        </p:spPr>
      </p:pic>
      <p:sp>
        <p:nvSpPr>
          <p:cNvPr id="12" name="TextBox 11">
            <a:extLst>
              <a:ext uri="{FF2B5EF4-FFF2-40B4-BE49-F238E27FC236}">
                <a16:creationId xmlns:a16="http://schemas.microsoft.com/office/drawing/2014/main" id="{437ED043-8494-4083-B2A7-F151A6EA6D2F}"/>
              </a:ext>
            </a:extLst>
          </p:cNvPr>
          <p:cNvSpPr txBox="1"/>
          <p:nvPr/>
        </p:nvSpPr>
        <p:spPr>
          <a:xfrm>
            <a:off x="6903292" y="3861398"/>
            <a:ext cx="1742316" cy="553998"/>
          </a:xfrm>
          <a:prstGeom prst="rect">
            <a:avLst/>
          </a:prstGeom>
          <a:noFill/>
        </p:spPr>
        <p:txBody>
          <a:bodyPr wrap="square" rtlCol="0">
            <a:spAutoFit/>
          </a:bodyPr>
          <a:lstStyle/>
          <a:p>
            <a:pPr algn="ctr"/>
            <a:r>
              <a:rPr lang="en-US" sz="3000" b="1" dirty="0">
                <a:effectLst>
                  <a:outerShdw blurRad="38100" dist="38100" dir="2700000" algn="tl">
                    <a:srgbClr val="000000">
                      <a:alpha val="43137"/>
                    </a:srgbClr>
                  </a:outerShdw>
                </a:effectLst>
                <a:latin typeface="Ink Free" panose="03080402000500000000" pitchFamily="66" charset="0"/>
              </a:rPr>
              <a:t>Wind!</a:t>
            </a:r>
            <a:endParaRPr lang="en-US" sz="3000" dirty="0">
              <a:latin typeface="Ink Free" panose="03080402000500000000" pitchFamily="66" charset="0"/>
            </a:endParaRPr>
          </a:p>
        </p:txBody>
      </p:sp>
    </p:spTree>
    <p:extLst>
      <p:ext uri="{BB962C8B-B14F-4D97-AF65-F5344CB8AC3E}">
        <p14:creationId xmlns:p14="http://schemas.microsoft.com/office/powerpoint/2010/main" val="315441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descr="https://lh3.googleusercontent.com/OaZbvlmMGOv7oRcYS87S6KaOaK5p6pZ2YWKMEhxRYbWOH2ktb0fCgkFi3YTb4vQleG9hy2LcDxZd5VL3o4fsYz7NoZOE-mzx5QjeQE3Qhx2qlw3Wuf5txjrAni-brZl4BnmP4VYG=s0">
            <a:extLst>
              <a:ext uri="{FF2B5EF4-FFF2-40B4-BE49-F238E27FC236}">
                <a16:creationId xmlns:a16="http://schemas.microsoft.com/office/drawing/2014/main" id="{47475238-5391-4918-9DFA-9C3BC242C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 y="1182909"/>
            <a:ext cx="7701280" cy="5442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AE4116B-FAB3-4204-80A3-81F51FF5FD49}"/>
              </a:ext>
            </a:extLst>
          </p:cNvPr>
          <p:cNvSpPr txBox="1"/>
          <p:nvPr/>
        </p:nvSpPr>
        <p:spPr>
          <a:xfrm>
            <a:off x="1249680" y="81280"/>
            <a:ext cx="5943599" cy="1323439"/>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Session 1: </a:t>
            </a:r>
          </a:p>
          <a:p>
            <a:pPr algn="ctr"/>
            <a:r>
              <a:rPr lang="en-US" sz="4000" dirty="0">
                <a:latin typeface="Ink Free" panose="03080402000500000000" pitchFamily="66" charset="0"/>
              </a:rPr>
              <a:t>How do oceans move?</a:t>
            </a:r>
          </a:p>
        </p:txBody>
      </p:sp>
      <p:sp>
        <p:nvSpPr>
          <p:cNvPr id="9" name="TextBox 8">
            <a:extLst>
              <a:ext uri="{FF2B5EF4-FFF2-40B4-BE49-F238E27FC236}">
                <a16:creationId xmlns:a16="http://schemas.microsoft.com/office/drawing/2014/main" id="{0AFCF181-D891-4DF4-A86A-37B296ED434A}"/>
              </a:ext>
            </a:extLst>
          </p:cNvPr>
          <p:cNvSpPr txBox="1"/>
          <p:nvPr/>
        </p:nvSpPr>
        <p:spPr>
          <a:xfrm>
            <a:off x="8141286" y="1038192"/>
            <a:ext cx="3786554" cy="477054"/>
          </a:xfrm>
          <a:prstGeom prst="rect">
            <a:avLst/>
          </a:prstGeom>
          <a:noFill/>
        </p:spPr>
        <p:txBody>
          <a:bodyPr wrap="square" rtlCol="0">
            <a:spAutoFit/>
          </a:bodyPr>
          <a:lstStyle/>
          <a:p>
            <a:pPr algn="ctr"/>
            <a:r>
              <a:rPr lang="en-US" sz="2500" b="1" dirty="0">
                <a:effectLst>
                  <a:outerShdw blurRad="38100" dist="38100" dir="2700000" algn="tl">
                    <a:srgbClr val="000000">
                      <a:alpha val="43137"/>
                    </a:srgbClr>
                  </a:outerShdw>
                </a:effectLst>
                <a:latin typeface="Ink Free" panose="03080402000500000000" pitchFamily="66" charset="0"/>
              </a:rPr>
              <a:t>Created by:</a:t>
            </a:r>
          </a:p>
        </p:txBody>
      </p:sp>
      <p:sp>
        <p:nvSpPr>
          <p:cNvPr id="11" name="TextBox 10">
            <a:extLst>
              <a:ext uri="{FF2B5EF4-FFF2-40B4-BE49-F238E27FC236}">
                <a16:creationId xmlns:a16="http://schemas.microsoft.com/office/drawing/2014/main" id="{7887F4D0-32F2-47C1-9C1E-CAD3A636CA3B}"/>
              </a:ext>
            </a:extLst>
          </p:cNvPr>
          <p:cNvSpPr txBox="1"/>
          <p:nvPr/>
        </p:nvSpPr>
        <p:spPr>
          <a:xfrm>
            <a:off x="8442960" y="1700213"/>
            <a:ext cx="3220720" cy="4462760"/>
          </a:xfrm>
          <a:prstGeom prst="rect">
            <a:avLst/>
          </a:prstGeom>
          <a:noFill/>
        </p:spPr>
        <p:txBody>
          <a:bodyPr wrap="square" rtlCol="0">
            <a:spAutoFit/>
          </a:bodyPr>
          <a:lstStyle/>
          <a:p>
            <a:pPr algn="ctr"/>
            <a:r>
              <a:rPr lang="en-US" sz="2400" b="1" dirty="0">
                <a:latin typeface="Ink Free" panose="03080402000500000000" pitchFamily="66" charset="0"/>
              </a:rPr>
              <a:t>*Ocean scientists*</a:t>
            </a:r>
          </a:p>
          <a:p>
            <a:pPr algn="ctr"/>
            <a:r>
              <a:rPr lang="en-US" sz="2000" b="1" dirty="0">
                <a:latin typeface="Ink Free" panose="03080402000500000000" pitchFamily="66" charset="0"/>
              </a:rPr>
              <a:t>USC postdocs</a:t>
            </a:r>
          </a:p>
          <a:p>
            <a:pPr algn="ctr"/>
            <a:endParaRPr lang="en-US" sz="2000" b="1" dirty="0">
              <a:latin typeface="Ink Free" panose="03080402000500000000" pitchFamily="66" charset="0"/>
            </a:endParaRPr>
          </a:p>
          <a:p>
            <a:pPr algn="ctr"/>
            <a:r>
              <a:rPr lang="en-US" sz="2000" dirty="0">
                <a:latin typeface="Ink Free" panose="03080402000500000000" pitchFamily="66" charset="0"/>
              </a:rPr>
              <a:t>Brittany Bennett </a:t>
            </a:r>
          </a:p>
          <a:p>
            <a:pPr algn="ctr"/>
            <a:r>
              <a:rPr lang="en-US" sz="2000" dirty="0">
                <a:latin typeface="Ink Free" panose="03080402000500000000" pitchFamily="66" charset="0"/>
              </a:rPr>
              <a:t>Holland Elder</a:t>
            </a:r>
          </a:p>
          <a:p>
            <a:pPr algn="ctr"/>
            <a:r>
              <a:rPr lang="en-US" sz="2000" dirty="0">
                <a:latin typeface="Ink Free" panose="03080402000500000000" pitchFamily="66" charset="0"/>
              </a:rPr>
              <a:t>Jake Weissman</a:t>
            </a:r>
          </a:p>
          <a:p>
            <a:pPr algn="ctr"/>
            <a:r>
              <a:rPr lang="en-US" sz="2000" dirty="0">
                <a:latin typeface="Ink Free" panose="03080402000500000000" pitchFamily="66" charset="0"/>
              </a:rPr>
              <a:t>Jesse McNichol</a:t>
            </a:r>
          </a:p>
          <a:p>
            <a:pPr algn="ctr"/>
            <a:r>
              <a:rPr lang="en-US" sz="2000" dirty="0">
                <a:latin typeface="Ink Free" panose="03080402000500000000" pitchFamily="66" charset="0"/>
              </a:rPr>
              <a:t>Nicole Ratib</a:t>
            </a:r>
          </a:p>
          <a:p>
            <a:pPr algn="ctr"/>
            <a:r>
              <a:rPr lang="en-US" sz="2000" dirty="0">
                <a:latin typeface="Ink Free" panose="03080402000500000000" pitchFamily="66" charset="0"/>
              </a:rPr>
              <a:t>Suzana Leles</a:t>
            </a:r>
          </a:p>
          <a:p>
            <a:pPr algn="ctr"/>
            <a:r>
              <a:rPr lang="en-US" sz="2000" dirty="0">
                <a:latin typeface="Ink Free" panose="03080402000500000000" pitchFamily="66" charset="0"/>
              </a:rPr>
              <a:t>Trang Nguyen</a:t>
            </a:r>
          </a:p>
          <a:p>
            <a:pPr algn="ctr"/>
            <a:endParaRPr lang="en-US" sz="2000" dirty="0">
              <a:latin typeface="Ink Free" panose="03080402000500000000" pitchFamily="66" charset="0"/>
            </a:endParaRPr>
          </a:p>
          <a:p>
            <a:pPr algn="ctr"/>
            <a:endParaRPr lang="en-US" sz="2000" dirty="0">
              <a:latin typeface="Ink Free" panose="03080402000500000000" pitchFamily="66" charset="0"/>
            </a:endParaRPr>
          </a:p>
          <a:p>
            <a:pPr algn="ctr"/>
            <a:r>
              <a:rPr lang="en-US" sz="2000" dirty="0">
                <a:latin typeface="Ink Free" panose="03080402000500000000" pitchFamily="66" charset="0"/>
              </a:rPr>
              <a:t>In collaboration with:</a:t>
            </a:r>
          </a:p>
          <a:p>
            <a:pPr algn="ctr"/>
            <a:r>
              <a:rPr lang="en-US" sz="2000" b="1" dirty="0">
                <a:latin typeface="Ink Free" panose="03080402000500000000" pitchFamily="66" charset="0"/>
              </a:rPr>
              <a:t>LA public libraries &amp; </a:t>
            </a:r>
            <a:r>
              <a:rPr lang="en-US" sz="2000" b="1" dirty="0" err="1">
                <a:latin typeface="Ink Free" panose="03080402000500000000" pitchFamily="66" charset="0"/>
              </a:rPr>
              <a:t>NeiSci</a:t>
            </a:r>
            <a:endParaRPr lang="en-US" sz="2000" b="1" dirty="0">
              <a:latin typeface="Ink Free" panose="03080402000500000000" pitchFamily="66" charset="0"/>
            </a:endParaRPr>
          </a:p>
        </p:txBody>
      </p:sp>
      <p:sp>
        <p:nvSpPr>
          <p:cNvPr id="12" name="Rectangle 11">
            <a:extLst>
              <a:ext uri="{FF2B5EF4-FFF2-40B4-BE49-F238E27FC236}">
                <a16:creationId xmlns:a16="http://schemas.microsoft.com/office/drawing/2014/main" id="{2C3701AB-F4C2-4D6C-A503-85FC03410037}"/>
              </a:ext>
            </a:extLst>
          </p:cNvPr>
          <p:cNvSpPr/>
          <p:nvPr/>
        </p:nvSpPr>
        <p:spPr>
          <a:xfrm>
            <a:off x="8341361" y="923329"/>
            <a:ext cx="3403600" cy="54427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DFB757-AD0B-4E32-88F1-EA4E23A21615}"/>
              </a:ext>
            </a:extLst>
          </p:cNvPr>
          <p:cNvSpPr txBox="1"/>
          <p:nvPr/>
        </p:nvSpPr>
        <p:spPr>
          <a:xfrm>
            <a:off x="264160" y="6027321"/>
            <a:ext cx="2939970" cy="584775"/>
          </a:xfrm>
          <a:prstGeom prst="rect">
            <a:avLst/>
          </a:prstGeom>
          <a:noFill/>
        </p:spPr>
        <p:txBody>
          <a:bodyPr wrap="square" rtlCol="0">
            <a:spAutoFit/>
          </a:bodyPr>
          <a:lstStyle/>
          <a:p>
            <a:r>
              <a:rPr lang="en-US" sz="1600" dirty="0">
                <a:latin typeface="Ink Free" panose="03080402000500000000" pitchFamily="66" charset="0"/>
              </a:rPr>
              <a:t>Art: Claudia </a:t>
            </a:r>
            <a:r>
              <a:rPr lang="en-US" sz="1600" dirty="0" err="1">
                <a:latin typeface="Ink Free" panose="03080402000500000000" pitchFamily="66" charset="0"/>
              </a:rPr>
              <a:t>Traboni</a:t>
            </a:r>
            <a:endParaRPr lang="en-US" sz="1600" dirty="0">
              <a:latin typeface="Ink Free" panose="03080402000500000000" pitchFamily="66" charset="0"/>
            </a:endParaRPr>
          </a:p>
          <a:p>
            <a:r>
              <a:rPr lang="en-US" sz="1600" dirty="0">
                <a:latin typeface="IBM Plex Sans Light" panose="020B0403050203000203" pitchFamily="34" charset="0"/>
              </a:rPr>
              <a:t>@</a:t>
            </a:r>
            <a:r>
              <a:rPr lang="en-US" sz="1600" dirty="0" err="1">
                <a:latin typeface="IBM Plex Sans Light" panose="020B0403050203000203" pitchFamily="34" charset="0"/>
              </a:rPr>
              <a:t>ocean_sci_art</a:t>
            </a:r>
            <a:endParaRPr lang="en-US" sz="1600" dirty="0">
              <a:latin typeface="IBM Plex Sans Light" panose="020B0403050203000203" pitchFamily="34" charset="0"/>
            </a:endParaRPr>
          </a:p>
        </p:txBody>
      </p:sp>
    </p:spTree>
    <p:extLst>
      <p:ext uri="{BB962C8B-B14F-4D97-AF65-F5344CB8AC3E}">
        <p14:creationId xmlns:p14="http://schemas.microsoft.com/office/powerpoint/2010/main" val="1309932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C3D81B-F9D4-4F2D-88E0-2F23C5216006}"/>
              </a:ext>
            </a:extLst>
          </p:cNvPr>
          <p:cNvPicPr>
            <a:picLocks noChangeAspect="1"/>
          </p:cNvPicPr>
          <p:nvPr/>
        </p:nvPicPr>
        <p:blipFill rotWithShape="1">
          <a:blip r:embed="rId3">
            <a:extLst>
              <a:ext uri="{28A0092B-C50C-407E-A947-70E740481C1C}">
                <a14:useLocalDpi xmlns:a14="http://schemas.microsoft.com/office/drawing/2010/main" val="0"/>
              </a:ext>
            </a:extLst>
          </a:blip>
          <a:srcRect b="13411"/>
          <a:stretch/>
        </p:blipFill>
        <p:spPr>
          <a:xfrm>
            <a:off x="13500" y="36649"/>
            <a:ext cx="12192000" cy="6964681"/>
          </a:xfrm>
          <a:prstGeom prst="rect">
            <a:avLst/>
          </a:prstGeom>
        </p:spPr>
      </p:pic>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A17C9FC-289C-4CA8-A980-2C74F4806412}"/>
              </a:ext>
            </a:extLst>
          </p:cNvPr>
          <p:cNvSpPr txBox="1"/>
          <p:nvPr/>
        </p:nvSpPr>
        <p:spPr>
          <a:xfrm>
            <a:off x="167640" y="77420"/>
            <a:ext cx="11856720" cy="1261884"/>
          </a:xfrm>
          <a:prstGeom prst="rect">
            <a:avLst/>
          </a:prstGeom>
          <a:noFill/>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Ink Free" panose="03080402000500000000" pitchFamily="66" charset="0"/>
              </a:rPr>
              <a:t>The powerful global ocean circulation</a:t>
            </a:r>
          </a:p>
          <a:p>
            <a:pPr algn="ctr"/>
            <a:endParaRPr lang="en-US" sz="3600" dirty="0">
              <a:solidFill>
                <a:schemeClr val="bg1"/>
              </a:solidFill>
              <a:latin typeface="Ink Free" panose="03080402000500000000" pitchFamily="66" charset="0"/>
            </a:endParaRPr>
          </a:p>
        </p:txBody>
      </p:sp>
      <p:sp>
        <p:nvSpPr>
          <p:cNvPr id="12" name="TextBox 11">
            <a:extLst>
              <a:ext uri="{FF2B5EF4-FFF2-40B4-BE49-F238E27FC236}">
                <a16:creationId xmlns:a16="http://schemas.microsoft.com/office/drawing/2014/main" id="{E6C6312D-6F80-40B9-9870-CE5489333230}"/>
              </a:ext>
            </a:extLst>
          </p:cNvPr>
          <p:cNvSpPr txBox="1"/>
          <p:nvPr/>
        </p:nvSpPr>
        <p:spPr>
          <a:xfrm>
            <a:off x="152400" y="6410236"/>
            <a:ext cx="11856720" cy="400110"/>
          </a:xfrm>
          <a:prstGeom prst="rect">
            <a:avLst/>
          </a:prstGeom>
          <a:noFill/>
        </p:spPr>
        <p:txBody>
          <a:bodyPr wrap="square" rtlCol="0">
            <a:spAutoFit/>
          </a:bodyPr>
          <a:lstStyle/>
          <a:p>
            <a:r>
              <a:rPr lang="en-US" sz="2000" b="1" dirty="0">
                <a:solidFill>
                  <a:schemeClr val="bg1"/>
                </a:solidFill>
                <a:latin typeface="Ink Free" panose="03080402000500000000" pitchFamily="66" charset="0"/>
              </a:rPr>
              <a:t>Credit: NASA</a:t>
            </a:r>
            <a:endParaRPr lang="en-US" sz="2000" dirty="0">
              <a:solidFill>
                <a:schemeClr val="bg1"/>
              </a:solidFill>
              <a:latin typeface="Ink Free" panose="03080402000500000000" pitchFamily="66" charset="0"/>
            </a:endParaRPr>
          </a:p>
        </p:txBody>
      </p:sp>
      <p:sp>
        <p:nvSpPr>
          <p:cNvPr id="13" name="TextBox 12">
            <a:extLst>
              <a:ext uri="{FF2B5EF4-FFF2-40B4-BE49-F238E27FC236}">
                <a16:creationId xmlns:a16="http://schemas.microsoft.com/office/drawing/2014/main" id="{5C974440-A8EF-4B36-BC99-98E50BCB1F3F}"/>
              </a:ext>
            </a:extLst>
          </p:cNvPr>
          <p:cNvSpPr txBox="1"/>
          <p:nvPr/>
        </p:nvSpPr>
        <p:spPr>
          <a:xfrm>
            <a:off x="2166395" y="6311209"/>
            <a:ext cx="7452167" cy="400110"/>
          </a:xfrm>
          <a:prstGeom prst="rect">
            <a:avLst/>
          </a:prstGeom>
          <a:noFill/>
        </p:spPr>
        <p:txBody>
          <a:bodyPr wrap="square" rtlCol="0">
            <a:spAutoFit/>
          </a:bodyPr>
          <a:lstStyle/>
          <a:p>
            <a:r>
              <a:rPr lang="en-US" sz="2000" b="1" dirty="0">
                <a:solidFill>
                  <a:schemeClr val="bg1"/>
                </a:solidFill>
                <a:latin typeface="Ink Free" panose="03080402000500000000" pitchFamily="66" charset="0"/>
              </a:rPr>
              <a:t>Credit: How do ocean currents work? - Jennifer </a:t>
            </a:r>
            <a:r>
              <a:rPr lang="en-US" sz="2000" b="1" dirty="0" err="1">
                <a:solidFill>
                  <a:schemeClr val="bg1"/>
                </a:solidFill>
                <a:latin typeface="Ink Free" panose="03080402000500000000" pitchFamily="66" charset="0"/>
              </a:rPr>
              <a:t>Verduin</a:t>
            </a:r>
            <a:r>
              <a:rPr lang="en-US" sz="2000" b="1" dirty="0">
                <a:solidFill>
                  <a:schemeClr val="bg1"/>
                </a:solidFill>
                <a:latin typeface="Ink Free" panose="03080402000500000000" pitchFamily="66" charset="0"/>
              </a:rPr>
              <a:t> - YouTube</a:t>
            </a:r>
          </a:p>
        </p:txBody>
      </p:sp>
      <p:pic>
        <p:nvPicPr>
          <p:cNvPr id="14" name="Picture 13">
            <a:extLst>
              <a:ext uri="{FF2B5EF4-FFF2-40B4-BE49-F238E27FC236}">
                <a16:creationId xmlns:a16="http://schemas.microsoft.com/office/drawing/2014/main" id="{DA336B9C-7845-4E4D-8641-5CD1CE51A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036" y="1279135"/>
            <a:ext cx="8880754" cy="4995425"/>
          </a:xfrm>
          <a:prstGeom prst="rect">
            <a:avLst/>
          </a:prstGeom>
        </p:spPr>
      </p:pic>
    </p:spTree>
    <p:extLst>
      <p:ext uri="{BB962C8B-B14F-4D97-AF65-F5344CB8AC3E}">
        <p14:creationId xmlns:p14="http://schemas.microsoft.com/office/powerpoint/2010/main" val="1505557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C3D81B-F9D4-4F2D-88E0-2F23C5216006}"/>
              </a:ext>
            </a:extLst>
          </p:cNvPr>
          <p:cNvPicPr>
            <a:picLocks noChangeAspect="1"/>
          </p:cNvPicPr>
          <p:nvPr/>
        </p:nvPicPr>
        <p:blipFill rotWithShape="1">
          <a:blip r:embed="rId3">
            <a:extLst>
              <a:ext uri="{28A0092B-C50C-407E-A947-70E740481C1C}">
                <a14:useLocalDpi xmlns:a14="http://schemas.microsoft.com/office/drawing/2010/main" val="0"/>
              </a:ext>
            </a:extLst>
          </a:blip>
          <a:srcRect b="13411"/>
          <a:stretch/>
        </p:blipFill>
        <p:spPr>
          <a:xfrm>
            <a:off x="13500" y="36649"/>
            <a:ext cx="12192000" cy="6964681"/>
          </a:xfrm>
          <a:prstGeom prst="rect">
            <a:avLst/>
          </a:prstGeom>
        </p:spPr>
      </p:pic>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56773E13-AFD4-4DCF-B93E-A851D723BB71}"/>
              </a:ext>
            </a:extLst>
          </p:cNvPr>
          <p:cNvSpPr txBox="1"/>
          <p:nvPr/>
        </p:nvSpPr>
        <p:spPr>
          <a:xfrm>
            <a:off x="2166395" y="6311209"/>
            <a:ext cx="7452167" cy="400110"/>
          </a:xfrm>
          <a:prstGeom prst="rect">
            <a:avLst/>
          </a:prstGeom>
          <a:noFill/>
        </p:spPr>
        <p:txBody>
          <a:bodyPr wrap="square" rtlCol="0">
            <a:spAutoFit/>
          </a:bodyPr>
          <a:lstStyle/>
          <a:p>
            <a:r>
              <a:rPr lang="en-US" sz="2000" b="1" dirty="0">
                <a:solidFill>
                  <a:schemeClr val="bg1"/>
                </a:solidFill>
                <a:latin typeface="Ink Free" panose="03080402000500000000" pitchFamily="66" charset="0"/>
              </a:rPr>
              <a:t>Credit: How do ocean currents work? - Jennifer </a:t>
            </a:r>
            <a:r>
              <a:rPr lang="en-US" sz="2000" b="1" dirty="0" err="1">
                <a:solidFill>
                  <a:schemeClr val="bg1"/>
                </a:solidFill>
                <a:latin typeface="Ink Free" panose="03080402000500000000" pitchFamily="66" charset="0"/>
              </a:rPr>
              <a:t>Verduin</a:t>
            </a:r>
            <a:r>
              <a:rPr lang="en-US" sz="2000" b="1" dirty="0">
                <a:solidFill>
                  <a:schemeClr val="bg1"/>
                </a:solidFill>
                <a:latin typeface="Ink Free" panose="03080402000500000000" pitchFamily="66" charset="0"/>
              </a:rPr>
              <a:t> - YouTube</a:t>
            </a:r>
          </a:p>
        </p:txBody>
      </p:sp>
      <p:pic>
        <p:nvPicPr>
          <p:cNvPr id="10" name="Picture 9">
            <a:extLst>
              <a:ext uri="{FF2B5EF4-FFF2-40B4-BE49-F238E27FC236}">
                <a16:creationId xmlns:a16="http://schemas.microsoft.com/office/drawing/2014/main" id="{A4B024E7-F544-49AF-A6D0-22ABB8D9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036" y="1279135"/>
            <a:ext cx="8880754" cy="4995425"/>
          </a:xfrm>
          <a:prstGeom prst="rect">
            <a:avLst/>
          </a:prstGeom>
        </p:spPr>
      </p:pic>
      <p:sp>
        <p:nvSpPr>
          <p:cNvPr id="7" name="TextBox 6">
            <a:extLst>
              <a:ext uri="{FF2B5EF4-FFF2-40B4-BE49-F238E27FC236}">
                <a16:creationId xmlns:a16="http://schemas.microsoft.com/office/drawing/2014/main" id="{0DABF38F-C54B-48F9-ACA9-037DAFD0A9E8}"/>
              </a:ext>
            </a:extLst>
          </p:cNvPr>
          <p:cNvSpPr txBox="1"/>
          <p:nvPr/>
        </p:nvSpPr>
        <p:spPr>
          <a:xfrm>
            <a:off x="152400" y="6410236"/>
            <a:ext cx="11856720" cy="400110"/>
          </a:xfrm>
          <a:prstGeom prst="rect">
            <a:avLst/>
          </a:prstGeom>
          <a:noFill/>
        </p:spPr>
        <p:txBody>
          <a:bodyPr wrap="square" rtlCol="0">
            <a:spAutoFit/>
          </a:bodyPr>
          <a:lstStyle/>
          <a:p>
            <a:r>
              <a:rPr lang="en-US" sz="2000" b="1" dirty="0">
                <a:solidFill>
                  <a:schemeClr val="bg1"/>
                </a:solidFill>
                <a:latin typeface="Ink Free" panose="03080402000500000000" pitchFamily="66" charset="0"/>
              </a:rPr>
              <a:t>Credit: NASA</a:t>
            </a:r>
            <a:endParaRPr lang="en-US" sz="2000" dirty="0">
              <a:solidFill>
                <a:schemeClr val="bg1"/>
              </a:solidFill>
              <a:latin typeface="Ink Free" panose="03080402000500000000" pitchFamily="66" charset="0"/>
            </a:endParaRPr>
          </a:p>
        </p:txBody>
      </p:sp>
      <p:sp>
        <p:nvSpPr>
          <p:cNvPr id="9" name="TextBox 8">
            <a:extLst>
              <a:ext uri="{FF2B5EF4-FFF2-40B4-BE49-F238E27FC236}">
                <a16:creationId xmlns:a16="http://schemas.microsoft.com/office/drawing/2014/main" id="{B60F9C95-BFB4-4323-90D0-130204E4217F}"/>
              </a:ext>
            </a:extLst>
          </p:cNvPr>
          <p:cNvSpPr txBox="1"/>
          <p:nvPr/>
        </p:nvSpPr>
        <p:spPr>
          <a:xfrm>
            <a:off x="-1" y="77420"/>
            <a:ext cx="12191999" cy="1769715"/>
          </a:xfrm>
          <a:prstGeom prst="rect">
            <a:avLst/>
          </a:prstGeom>
          <a:noFill/>
        </p:spPr>
        <p:txBody>
          <a:bodyPr wrap="square" rtlCol="0">
            <a:spAutoFit/>
          </a:bodyPr>
          <a:lstStyle/>
          <a:p>
            <a:pPr algn="ctr"/>
            <a:r>
              <a:rPr lang="en-US" sz="3800" b="1" dirty="0">
                <a:solidFill>
                  <a:schemeClr val="bg1"/>
                </a:solidFill>
                <a:effectLst>
                  <a:outerShdw blurRad="38100" dist="38100" dir="2700000" algn="tl">
                    <a:srgbClr val="000000">
                      <a:alpha val="43137"/>
                    </a:srgbClr>
                  </a:outerShdw>
                </a:effectLst>
                <a:latin typeface="Ink Free" panose="03080402000500000000" pitchFamily="66" charset="0"/>
              </a:rPr>
              <a:t>But what drives the powerful global ocean circulation?</a:t>
            </a:r>
          </a:p>
          <a:p>
            <a:pPr algn="ctr"/>
            <a:r>
              <a:rPr lang="en-US" sz="3500" b="1" dirty="0">
                <a:solidFill>
                  <a:schemeClr val="accent4"/>
                </a:solidFill>
                <a:effectLst>
                  <a:outerShdw blurRad="38100" dist="38100" dir="2700000" algn="tl">
                    <a:srgbClr val="000000">
                      <a:alpha val="43137"/>
                    </a:srgbClr>
                  </a:outerShdw>
                </a:effectLst>
                <a:latin typeface="Ink Free" panose="03080402000500000000" pitchFamily="66" charset="0"/>
              </a:rPr>
              <a:t>Let’s perform some cool experiments together to discover this!</a:t>
            </a:r>
          </a:p>
          <a:p>
            <a:pPr algn="ctr"/>
            <a:endParaRPr lang="en-US" sz="3600" dirty="0">
              <a:solidFill>
                <a:schemeClr val="bg1"/>
              </a:solidFill>
              <a:latin typeface="Ink Free" panose="03080402000500000000" pitchFamily="66" charset="0"/>
            </a:endParaRPr>
          </a:p>
        </p:txBody>
      </p:sp>
    </p:spTree>
    <p:extLst>
      <p:ext uri="{BB962C8B-B14F-4D97-AF65-F5344CB8AC3E}">
        <p14:creationId xmlns:p14="http://schemas.microsoft.com/office/powerpoint/2010/main" val="410012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rgbClr val="D5FFF7"/>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1: </a:t>
            </a:r>
            <a:r>
              <a:rPr lang="en-US" sz="3600" b="1" dirty="0">
                <a:effectLst>
                  <a:outerShdw blurRad="38100" dist="38100" dir="2700000" algn="tl">
                    <a:srgbClr val="000000">
                      <a:alpha val="43137"/>
                    </a:srgbClr>
                  </a:outerShdw>
                </a:effectLst>
                <a:latin typeface="Ink Free" panose="03080402000500000000" pitchFamily="66" charset="0"/>
              </a:rPr>
              <a:t>saltwater versus freshwater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A17C9FC-289C-4CA8-A980-2C74F4806412}"/>
              </a:ext>
            </a:extLst>
          </p:cNvPr>
          <p:cNvSpPr txBox="1"/>
          <p:nvPr/>
        </p:nvSpPr>
        <p:spPr>
          <a:xfrm>
            <a:off x="142240" y="1054298"/>
            <a:ext cx="11856720" cy="4431983"/>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Food for thought: </a:t>
            </a:r>
          </a:p>
          <a:p>
            <a:pPr algn="ctr"/>
            <a:r>
              <a:rPr lang="en-US" sz="3400" b="1" dirty="0">
                <a:latin typeface="Ink Free" panose="03080402000500000000" pitchFamily="66" charset="0"/>
              </a:rPr>
              <a:t>   </a:t>
            </a:r>
          </a:p>
          <a:p>
            <a:pPr algn="ctr"/>
            <a:r>
              <a:rPr lang="en-US" sz="3600" dirty="0">
                <a:latin typeface="Ink Free" panose="03080402000500000000" pitchFamily="66" charset="0"/>
              </a:rPr>
              <a:t>Have you ever tried floating in a river and in the ocean? </a:t>
            </a:r>
          </a:p>
          <a:p>
            <a:pPr algn="ctr"/>
            <a:endParaRPr lang="en-US" sz="3600" dirty="0">
              <a:latin typeface="Ink Free" panose="03080402000500000000" pitchFamily="66" charset="0"/>
            </a:endParaRPr>
          </a:p>
          <a:p>
            <a:pPr algn="ctr"/>
            <a:r>
              <a:rPr lang="en-US" sz="3600" dirty="0">
                <a:latin typeface="Ink Free" panose="03080402000500000000" pitchFamily="66" charset="0"/>
              </a:rPr>
              <a:t>Where do you think it would be easier to float? </a:t>
            </a:r>
          </a:p>
          <a:p>
            <a:endParaRPr lang="en-US" sz="3000" dirty="0">
              <a:latin typeface="Ink Free" panose="03080402000500000000" pitchFamily="66" charset="0"/>
            </a:endParaRPr>
          </a:p>
          <a:p>
            <a:r>
              <a:rPr lang="en-US" sz="3400" dirty="0">
                <a:latin typeface="Ink Free" panose="03080402000500000000" pitchFamily="66" charset="0"/>
              </a:rPr>
              <a:t>To answer this, let’s think about the main differences between: </a:t>
            </a:r>
          </a:p>
          <a:p>
            <a:pPr algn="ctr"/>
            <a:r>
              <a:rPr lang="en-US" sz="3600" b="1" dirty="0">
                <a:latin typeface="Ink Free" panose="03080402000500000000" pitchFamily="66" charset="0"/>
              </a:rPr>
              <a:t>rivers/lakes </a:t>
            </a:r>
            <a:r>
              <a:rPr lang="en-US" sz="3600" dirty="0">
                <a:latin typeface="Ink Free" panose="03080402000500000000" pitchFamily="66" charset="0"/>
              </a:rPr>
              <a:t>and the </a:t>
            </a:r>
            <a:r>
              <a:rPr lang="en-US" sz="3600" b="1" dirty="0">
                <a:latin typeface="Ink Free" panose="03080402000500000000" pitchFamily="66" charset="0"/>
              </a:rPr>
              <a:t>ocean</a:t>
            </a:r>
            <a:r>
              <a:rPr lang="en-US" sz="3600" dirty="0">
                <a:latin typeface="Ink Free" panose="03080402000500000000" pitchFamily="66" charset="0"/>
              </a:rPr>
              <a:t>!</a:t>
            </a:r>
          </a:p>
        </p:txBody>
      </p:sp>
    </p:spTree>
    <p:extLst>
      <p:ext uri="{BB962C8B-B14F-4D97-AF65-F5344CB8AC3E}">
        <p14:creationId xmlns:p14="http://schemas.microsoft.com/office/powerpoint/2010/main" val="329255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rgbClr val="D5FFF7"/>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1: </a:t>
            </a:r>
            <a:r>
              <a:rPr lang="en-US" sz="3600" b="1" dirty="0">
                <a:effectLst>
                  <a:outerShdw blurRad="38100" dist="38100" dir="2700000" algn="tl">
                    <a:srgbClr val="000000">
                      <a:alpha val="43137"/>
                    </a:srgbClr>
                  </a:outerShdw>
                </a:effectLst>
                <a:latin typeface="Ink Free" panose="03080402000500000000" pitchFamily="66" charset="0"/>
              </a:rPr>
              <a:t>saltwater versus freshwater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A17C9FC-289C-4CA8-A980-2C74F4806412}"/>
              </a:ext>
            </a:extLst>
          </p:cNvPr>
          <p:cNvSpPr txBox="1"/>
          <p:nvPr/>
        </p:nvSpPr>
        <p:spPr>
          <a:xfrm>
            <a:off x="538480" y="1054298"/>
            <a:ext cx="11856720" cy="4832092"/>
          </a:xfrm>
          <a:prstGeom prst="rect">
            <a:avLst/>
          </a:prstGeom>
          <a:noFill/>
        </p:spPr>
        <p:txBody>
          <a:bodyPr wrap="square" rtlCol="0">
            <a:spAutoFit/>
          </a:bodyPr>
          <a:lstStyle/>
          <a:p>
            <a:r>
              <a:rPr lang="en-US" sz="5400" b="1" dirty="0">
                <a:latin typeface="Ink Free" panose="03080402000500000000" pitchFamily="66" charset="0"/>
              </a:rPr>
              <a:t>What you will need:</a:t>
            </a:r>
          </a:p>
          <a:p>
            <a:pPr algn="ctr"/>
            <a:r>
              <a:rPr lang="en-US" sz="5400" b="1" dirty="0">
                <a:latin typeface="Ink Free" panose="03080402000500000000" pitchFamily="66" charset="0"/>
              </a:rPr>
              <a:t>    </a:t>
            </a:r>
          </a:p>
          <a:p>
            <a:pPr marL="285750" indent="-285750">
              <a:buFont typeface="Wingdings" panose="05000000000000000000" pitchFamily="2" charset="2"/>
              <a:buChar char="q"/>
            </a:pPr>
            <a:r>
              <a:rPr lang="en-US" sz="4000" dirty="0">
                <a:latin typeface="Ink Free" panose="03080402000500000000" pitchFamily="66" charset="0"/>
              </a:rPr>
              <a:t>2 small ducks</a:t>
            </a:r>
          </a:p>
          <a:p>
            <a:pPr marL="285750" indent="-285750">
              <a:buFont typeface="Wingdings" panose="05000000000000000000" pitchFamily="2" charset="2"/>
              <a:buChar char="q"/>
            </a:pPr>
            <a:r>
              <a:rPr lang="en-US" sz="4000" dirty="0">
                <a:latin typeface="Ink Free" panose="03080402000500000000" pitchFamily="66" charset="0"/>
              </a:rPr>
              <a:t>2 plastic cups</a:t>
            </a:r>
          </a:p>
          <a:p>
            <a:pPr marL="285750" indent="-285750">
              <a:buFont typeface="Wingdings" panose="05000000000000000000" pitchFamily="2" charset="2"/>
              <a:buChar char="q"/>
            </a:pPr>
            <a:r>
              <a:rPr lang="en-US" sz="4000" dirty="0">
                <a:latin typeface="Ink Free" panose="03080402000500000000" pitchFamily="66" charset="0"/>
              </a:rPr>
              <a:t>Table salt</a:t>
            </a:r>
          </a:p>
          <a:p>
            <a:pPr marL="285750" indent="-285750">
              <a:buFont typeface="Wingdings" panose="05000000000000000000" pitchFamily="2" charset="2"/>
              <a:buChar char="q"/>
            </a:pPr>
            <a:r>
              <a:rPr lang="en-US" sz="4000" dirty="0">
                <a:latin typeface="Ink Free" panose="03080402000500000000" pitchFamily="66" charset="0"/>
              </a:rPr>
              <a:t>1 short paper straw</a:t>
            </a:r>
          </a:p>
          <a:p>
            <a:pPr marL="285750" indent="-285750">
              <a:buFont typeface="Wingdings" panose="05000000000000000000" pitchFamily="2" charset="2"/>
              <a:buChar char="q"/>
            </a:pPr>
            <a:r>
              <a:rPr lang="en-US" sz="4000" dirty="0">
                <a:latin typeface="Ink Free" panose="03080402000500000000" pitchFamily="66" charset="0"/>
              </a:rPr>
              <a:t>Tap water</a:t>
            </a:r>
          </a:p>
        </p:txBody>
      </p:sp>
      <p:pic>
        <p:nvPicPr>
          <p:cNvPr id="7" name="Picture 6">
            <a:extLst>
              <a:ext uri="{FF2B5EF4-FFF2-40B4-BE49-F238E27FC236}">
                <a16:creationId xmlns:a16="http://schemas.microsoft.com/office/drawing/2014/main" id="{B70D6D3A-4E9B-4E8B-A355-61602526D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891814" y="1947506"/>
            <a:ext cx="4233386" cy="4233386"/>
          </a:xfrm>
          <a:prstGeom prst="rect">
            <a:avLst/>
          </a:prstGeom>
        </p:spPr>
      </p:pic>
    </p:spTree>
    <p:extLst>
      <p:ext uri="{BB962C8B-B14F-4D97-AF65-F5344CB8AC3E}">
        <p14:creationId xmlns:p14="http://schemas.microsoft.com/office/powerpoint/2010/main" val="1757150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rgbClr val="D5FFF7"/>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1: </a:t>
            </a:r>
            <a:r>
              <a:rPr lang="en-US" sz="3600" b="1" dirty="0">
                <a:effectLst>
                  <a:outerShdw blurRad="38100" dist="38100" dir="2700000" algn="tl">
                    <a:srgbClr val="000000">
                      <a:alpha val="43137"/>
                    </a:srgbClr>
                  </a:outerShdw>
                </a:effectLst>
                <a:latin typeface="Ink Free" panose="03080402000500000000" pitchFamily="66" charset="0"/>
              </a:rPr>
              <a:t>saltwater versus freshwater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A17C9FC-289C-4CA8-A980-2C74F4806412}"/>
              </a:ext>
            </a:extLst>
          </p:cNvPr>
          <p:cNvSpPr txBox="1"/>
          <p:nvPr/>
        </p:nvSpPr>
        <p:spPr>
          <a:xfrm>
            <a:off x="335279" y="907047"/>
            <a:ext cx="4013201" cy="1754326"/>
          </a:xfrm>
          <a:prstGeom prst="rect">
            <a:avLst/>
          </a:prstGeom>
          <a:noFill/>
        </p:spPr>
        <p:txBody>
          <a:bodyPr wrap="square" rtlCol="0">
            <a:spAutoFit/>
          </a:bodyPr>
          <a:lstStyle/>
          <a:p>
            <a:r>
              <a:rPr lang="en-US" sz="4000" b="1" dirty="0">
                <a:latin typeface="Ink Free" panose="03080402000500000000" pitchFamily="66" charset="0"/>
              </a:rPr>
              <a:t>Step 1: </a:t>
            </a:r>
          </a:p>
          <a:p>
            <a:r>
              <a:rPr lang="en-US" sz="3400" dirty="0">
                <a:latin typeface="Ink Free" panose="03080402000500000000" pitchFamily="66" charset="0"/>
              </a:rPr>
              <a:t>Fill one cup with </a:t>
            </a:r>
          </a:p>
          <a:p>
            <a:r>
              <a:rPr lang="en-US" sz="3400" dirty="0">
                <a:latin typeface="Ink Free" panose="03080402000500000000" pitchFamily="66" charset="0"/>
              </a:rPr>
              <a:t>tap water.</a:t>
            </a:r>
          </a:p>
        </p:txBody>
      </p:sp>
      <p:pic>
        <p:nvPicPr>
          <p:cNvPr id="9" name="Picture 8">
            <a:extLst>
              <a:ext uri="{FF2B5EF4-FFF2-40B4-BE49-F238E27FC236}">
                <a16:creationId xmlns:a16="http://schemas.microsoft.com/office/drawing/2014/main" id="{054049D4-2FCC-4702-8E85-DEB3B695A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478" y="2911096"/>
            <a:ext cx="3706682" cy="3706682"/>
          </a:xfrm>
          <a:prstGeom prst="rect">
            <a:avLst/>
          </a:prstGeom>
        </p:spPr>
      </p:pic>
      <p:sp>
        <p:nvSpPr>
          <p:cNvPr id="10" name="TextBox 9">
            <a:extLst>
              <a:ext uri="{FF2B5EF4-FFF2-40B4-BE49-F238E27FC236}">
                <a16:creationId xmlns:a16="http://schemas.microsoft.com/office/drawing/2014/main" id="{0DC24DD5-3E0A-4A6B-89C7-F9222A0CDD16}"/>
              </a:ext>
            </a:extLst>
          </p:cNvPr>
          <p:cNvSpPr txBox="1"/>
          <p:nvPr/>
        </p:nvSpPr>
        <p:spPr>
          <a:xfrm>
            <a:off x="5896915" y="907047"/>
            <a:ext cx="5959805" cy="2277547"/>
          </a:xfrm>
          <a:prstGeom prst="rect">
            <a:avLst/>
          </a:prstGeom>
          <a:noFill/>
        </p:spPr>
        <p:txBody>
          <a:bodyPr wrap="square" rtlCol="0">
            <a:spAutoFit/>
          </a:bodyPr>
          <a:lstStyle/>
          <a:p>
            <a:r>
              <a:rPr lang="en-US" sz="4000" b="1" dirty="0">
                <a:latin typeface="Ink Free" panose="03080402000500000000" pitchFamily="66" charset="0"/>
              </a:rPr>
              <a:t>Step 2: </a:t>
            </a:r>
          </a:p>
          <a:p>
            <a:r>
              <a:rPr lang="en-US" sz="3400" dirty="0">
                <a:latin typeface="Ink Free" panose="03080402000500000000" pitchFamily="66" charset="0"/>
              </a:rPr>
              <a:t>Gently, place one of the ducks on top of the water surface and observe. What happens?</a:t>
            </a:r>
          </a:p>
        </p:txBody>
      </p:sp>
      <p:pic>
        <p:nvPicPr>
          <p:cNvPr id="11" name="Picture 10">
            <a:extLst>
              <a:ext uri="{FF2B5EF4-FFF2-40B4-BE49-F238E27FC236}">
                <a16:creationId xmlns:a16="http://schemas.microsoft.com/office/drawing/2014/main" id="{E8285D23-1CC3-4AAA-882E-7432ECC3B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507" y="3331844"/>
            <a:ext cx="3285933" cy="3285933"/>
          </a:xfrm>
          <a:prstGeom prst="rect">
            <a:avLst/>
          </a:prstGeom>
        </p:spPr>
      </p:pic>
    </p:spTree>
    <p:extLst>
      <p:ext uri="{BB962C8B-B14F-4D97-AF65-F5344CB8AC3E}">
        <p14:creationId xmlns:p14="http://schemas.microsoft.com/office/powerpoint/2010/main" val="300251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CE7EBB-EBF3-4F3A-B547-21A23910C6D9}"/>
              </a:ext>
            </a:extLst>
          </p:cNvPr>
          <p:cNvSpPr txBox="1"/>
          <p:nvPr/>
        </p:nvSpPr>
        <p:spPr>
          <a:xfrm>
            <a:off x="11574" y="51910"/>
            <a:ext cx="12180425" cy="707886"/>
          </a:xfrm>
          <a:prstGeom prst="rect">
            <a:avLst/>
          </a:prstGeom>
          <a:solidFill>
            <a:srgbClr val="D5FFF7"/>
          </a:solidFill>
          <a:ln w="28575">
            <a:solidFill>
              <a:schemeClr val="tx2"/>
            </a:solidFill>
          </a:ln>
        </p:spPr>
        <p:txBody>
          <a:bodyPr wrap="square" rtlCol="0">
            <a:spAutoFit/>
          </a:bodyPr>
          <a:lstStyle/>
          <a:p>
            <a:pPr algn="ctr"/>
            <a:r>
              <a:rPr lang="en-US" sz="4000" b="1" dirty="0">
                <a:effectLst>
                  <a:outerShdw blurRad="38100" dist="38100" dir="2700000" algn="tl">
                    <a:srgbClr val="000000">
                      <a:alpha val="43137"/>
                    </a:srgbClr>
                  </a:outerShdw>
                </a:effectLst>
                <a:latin typeface="Ink Free" panose="03080402000500000000" pitchFamily="66" charset="0"/>
              </a:rPr>
              <a:t>Experiment 1: </a:t>
            </a:r>
            <a:r>
              <a:rPr lang="en-US" sz="3600" b="1" dirty="0">
                <a:effectLst>
                  <a:outerShdw blurRad="38100" dist="38100" dir="2700000" algn="tl">
                    <a:srgbClr val="000000">
                      <a:alpha val="43137"/>
                    </a:srgbClr>
                  </a:outerShdw>
                </a:effectLst>
                <a:latin typeface="Ink Free" panose="03080402000500000000" pitchFamily="66" charset="0"/>
              </a:rPr>
              <a:t>saltwater versus freshwater</a:t>
            </a:r>
          </a:p>
        </p:txBody>
      </p:sp>
      <p:sp>
        <p:nvSpPr>
          <p:cNvPr id="5" name="Frame 4">
            <a:extLst>
              <a:ext uri="{FF2B5EF4-FFF2-40B4-BE49-F238E27FC236}">
                <a16:creationId xmlns:a16="http://schemas.microsoft.com/office/drawing/2014/main" id="{B94D9D99-E3EC-4B82-8775-7E05E3AF48F1}"/>
              </a:ext>
            </a:extLst>
          </p:cNvPr>
          <p:cNvSpPr/>
          <p:nvPr/>
        </p:nvSpPr>
        <p:spPr>
          <a:xfrm>
            <a:off x="0" y="0"/>
            <a:ext cx="12192000" cy="6858000"/>
          </a:xfrm>
          <a:prstGeom prst="frame">
            <a:avLst>
              <a:gd name="adj1" fmla="val 104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A17C9FC-289C-4CA8-A980-2C74F4806412}"/>
              </a:ext>
            </a:extLst>
          </p:cNvPr>
          <p:cNvSpPr txBox="1"/>
          <p:nvPr/>
        </p:nvSpPr>
        <p:spPr>
          <a:xfrm>
            <a:off x="335279" y="907047"/>
            <a:ext cx="4013201" cy="1815882"/>
          </a:xfrm>
          <a:prstGeom prst="rect">
            <a:avLst/>
          </a:prstGeom>
          <a:noFill/>
        </p:spPr>
        <p:txBody>
          <a:bodyPr wrap="square" rtlCol="0">
            <a:spAutoFit/>
          </a:bodyPr>
          <a:lstStyle/>
          <a:p>
            <a:r>
              <a:rPr lang="en-US" sz="4000" b="1" dirty="0">
                <a:latin typeface="Ink Free" panose="03080402000500000000" pitchFamily="66" charset="0"/>
              </a:rPr>
              <a:t>Step 3: </a:t>
            </a:r>
          </a:p>
          <a:p>
            <a:r>
              <a:rPr lang="en-US" sz="3400" dirty="0">
                <a:latin typeface="Ink Free" panose="03080402000500000000" pitchFamily="66" charset="0"/>
              </a:rPr>
              <a:t>Fill the second cup with tap water.</a:t>
            </a:r>
          </a:p>
        </p:txBody>
      </p:sp>
      <p:sp>
        <p:nvSpPr>
          <p:cNvPr id="10" name="TextBox 9">
            <a:extLst>
              <a:ext uri="{FF2B5EF4-FFF2-40B4-BE49-F238E27FC236}">
                <a16:creationId xmlns:a16="http://schemas.microsoft.com/office/drawing/2014/main" id="{0DC24DD5-3E0A-4A6B-89C7-F9222A0CDD16}"/>
              </a:ext>
            </a:extLst>
          </p:cNvPr>
          <p:cNvSpPr txBox="1"/>
          <p:nvPr/>
        </p:nvSpPr>
        <p:spPr>
          <a:xfrm>
            <a:off x="5896915" y="907047"/>
            <a:ext cx="5959805" cy="1815882"/>
          </a:xfrm>
          <a:prstGeom prst="rect">
            <a:avLst/>
          </a:prstGeom>
          <a:noFill/>
        </p:spPr>
        <p:txBody>
          <a:bodyPr wrap="square" rtlCol="0">
            <a:spAutoFit/>
          </a:bodyPr>
          <a:lstStyle/>
          <a:p>
            <a:r>
              <a:rPr lang="en-US" sz="4000" b="1" dirty="0">
                <a:latin typeface="Ink Free" panose="03080402000500000000" pitchFamily="66" charset="0"/>
              </a:rPr>
              <a:t>Step 4: </a:t>
            </a:r>
          </a:p>
          <a:p>
            <a:r>
              <a:rPr lang="en-US" sz="3400" dirty="0">
                <a:latin typeface="Ink Free" panose="03080402000500000000" pitchFamily="66" charset="0"/>
              </a:rPr>
              <a:t>Add the table salt to the second cup.</a:t>
            </a:r>
          </a:p>
        </p:txBody>
      </p:sp>
      <p:pic>
        <p:nvPicPr>
          <p:cNvPr id="8" name="Picture 7">
            <a:extLst>
              <a:ext uri="{FF2B5EF4-FFF2-40B4-BE49-F238E27FC236}">
                <a16:creationId xmlns:a16="http://schemas.microsoft.com/office/drawing/2014/main" id="{920057A4-C811-42C9-87B5-0BD189011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74" y="2691309"/>
            <a:ext cx="3871686" cy="3871686"/>
          </a:xfrm>
          <a:prstGeom prst="rect">
            <a:avLst/>
          </a:prstGeom>
        </p:spPr>
      </p:pic>
      <p:pic>
        <p:nvPicPr>
          <p:cNvPr id="12" name="Picture 11">
            <a:extLst>
              <a:ext uri="{FF2B5EF4-FFF2-40B4-BE49-F238E27FC236}">
                <a16:creationId xmlns:a16="http://schemas.microsoft.com/office/drawing/2014/main" id="{7A1BC9B1-42B3-43B0-9D4D-6632C3103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742" y="2691308"/>
            <a:ext cx="3871685" cy="3871685"/>
          </a:xfrm>
          <a:prstGeom prst="rect">
            <a:avLst/>
          </a:prstGeom>
        </p:spPr>
      </p:pic>
    </p:spTree>
    <p:extLst>
      <p:ext uri="{BB962C8B-B14F-4D97-AF65-F5344CB8AC3E}">
        <p14:creationId xmlns:p14="http://schemas.microsoft.com/office/powerpoint/2010/main" val="119983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5858</TotalTime>
  <Words>2094</Words>
  <Application>Microsoft Office PowerPoint</Application>
  <PresentationFormat>Widescreen</PresentationFormat>
  <Paragraphs>226</Paragraphs>
  <Slides>31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IBM Plex Sans Light</vt:lpstr>
      <vt:lpstr>Ink Free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Suzana G Leles</dc:creator>
  <cp:lastModifiedBy>Suzana G Leles</cp:lastModifiedBy>
  <cp:revision>64</cp:revision>
  <dcterms:created xsi:type="dcterms:W3CDTF">2021-10-11T22:33:39Z</dcterms:created>
  <dcterms:modified xsi:type="dcterms:W3CDTF">2022-03-18T17:03:03Z</dcterms:modified>
</cp:coreProperties>
</file>